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3" r:id="rId6"/>
    <p:sldId id="264" r:id="rId7"/>
    <p:sldId id="265" r:id="rId8"/>
    <p:sldId id="266" r:id="rId9"/>
    <p:sldId id="284" r:id="rId10"/>
    <p:sldId id="28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C9A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4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-1248" y="-9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C9E41DD-9CD6-4CF3-B7F5-2D25697A7E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57E83F-DFFB-4415-92D5-842189E18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ADECF88-7C36-480D-847A-767421891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3E0B623-1A89-4395-87D9-02B788214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0123CF3-8163-4D49-9FDE-CB25B091C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B51B509-15DA-470D-8CF2-C96AD5B40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8512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4DAF78-088D-4E6F-B5FD-A835341F5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BB63194-D639-4A68-8E57-DC414D62D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90A0559-3748-427B-BE71-87F82AED4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CF211F3-F64A-4337-80F9-1726B29BD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25D9ACF-45B9-4B49-BFD5-AFEFDA0B4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5144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9CD1CC48-9265-4514-B16F-57B5E1937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375F435-55DD-4ABE-BEF7-AB01950DE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3EF3F39-98E5-466D-9ED2-712F89835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B63CD9-7A2D-4E7E-946A-77D2311E8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5E7B37B-5473-4BE0-8E5A-5902A2257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947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A33BD0A-6E99-4273-91BA-818DA44E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C67826A-5EBF-407C-865F-3D3920C21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D10565F-132D-4F09-B811-FE8AA000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3B1C602-D6D4-4FAA-AD83-8E80899CD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9885D28-039A-47D9-B98D-F4C41A10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6886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18F408B-AAB8-46AF-9A4B-2C0634AC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E07485C-4F7F-4CED-A39D-16E2D4CA4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D4FA220-01D4-4347-BF32-CF15B0618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CF7BB5F-6F22-42A5-8024-19CB8700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F0ED616-B566-4804-9811-A19A7A9D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7598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99EF82-FC06-4BD2-AF21-57B39FCB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E3DB700-9ED7-420B-92A4-55C6AAFBE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4474BF6-736C-49D3-B5C6-A0CB2C603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4928E33-294A-4E6E-AF27-25EC52E44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1289EDF-BF07-4E22-A63B-F8E9FC99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77389E6-9592-4C70-A06A-B2CAB3F0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25216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28FEA8-F497-4344-A69F-EFE8D3791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1C25B6F-9F00-433A-B76B-C93F79C5F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A3CF58A-D0EB-4EE0-B507-8CBE6A2E1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1A96BE4-B778-4EC1-BFCC-5EE6171F9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85E10259-ECFD-4A03-8757-EDB34F6BE8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558E2449-8808-42E4-937B-FDD41E8EB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4CCF3641-AD6A-4258-9A14-4C3472218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B2307205-C1EA-475E-BC3E-7700F9944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1326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276C74-3F51-40C3-9C75-81D7BD0DA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7093D99-44F0-498F-8BCF-63B5ECE71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0454E79-7646-47B6-B6F2-67B7181BC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191B094-1863-4D8C-823A-3A4855708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772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E8A2D66A-33CB-4DC0-945D-5ED9F219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D930F4A-93E7-4901-902E-AF71FFD85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3991613-5520-4BA5-9E62-D526F148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098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FFA068-0C08-4104-85BA-D476E565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7F7FAD3-203F-4186-9037-2365FF196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8F5CD8D-7985-46E7-BE8F-46E020B3B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572997D-1B5F-4B4C-86D6-A226E02B4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06B4151-C2DA-4AA0-B2F8-0AD289361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7646B96-CC9B-4CFA-B15C-BD1AAA4C9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67393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015EB5-F995-435F-B1BE-3258FB32F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536A451-0866-468F-8484-7836F9DDA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F648584-D387-4CB8-A3AF-E51F3B012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B434E8C-B00E-436A-8E30-A919690C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7388F64-2F99-4C33-9939-0137FD19D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EDF6BF9-C838-463F-8F65-B63BB5B6E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6359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5B6E135-EB35-4C2D-ADC7-CCC03224AF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676CD0-EC59-486D-B6FC-6BAF593F7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E0DB29B-553E-4048-939D-413D49D2F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2BC2A2B-9DA7-4ADA-B62A-04B1893328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C7618-7C37-4CFE-AB32-C1337DCACE08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05470D8-3A16-48BA-B893-7975BFDF4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BF6742A-3B96-4172-9377-291EF3041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44F7C-604A-4FA6-B02E-9F8EB61E2C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926339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oyaokruga.ru/petrovvesti/Articles.aspx?articleId=28708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drive/folders/1UYQNgYdGiWrjU3kLvtWlVnMitaxgMQgM" TargetMode="External"/><Relationship Id="rId13" Type="http://schemas.openxmlformats.org/officeDocument/2006/relationships/hyperlink" Target="https://vk.com/id429788368?z=photo429788368_457239574/album429788368_00/rev" TargetMode="External"/><Relationship Id="rId3" Type="http://schemas.openxmlformats.org/officeDocument/2006/relationships/hyperlink" Target="http://www.youthcenterpetr.ru/muzey-petrovskiy-patriot" TargetMode="External"/><Relationship Id="rId7" Type="http://schemas.openxmlformats.org/officeDocument/2006/relationships/hyperlink" Target="https://drive.google.com/drive/folders/1YUcMgSv54tMyEx2-TEuE44ZUSr6Githg" TargetMode="External"/><Relationship Id="rId12" Type="http://schemas.openxmlformats.org/officeDocument/2006/relationships/hyperlink" Target="https://vk.com/feed?w=wall-78087725_978" TargetMode="External"/><Relationship Id="rId2" Type="http://schemas.openxmlformats.org/officeDocument/2006/relationships/hyperlink" Target="https://disk.yandex.ru/i/q3CxESPtvQCZZw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rive.google.com/drive/folders/1ki75QZUW2_TjI-pGEvrNg13axOY3-P5N" TargetMode="External"/><Relationship Id="rId11" Type="http://schemas.openxmlformats.org/officeDocument/2006/relationships/hyperlink" Target="https://drive.google.com/drive/folders/1U8tdNd0EPhcLdak4Qz96iczK3VndyetC" TargetMode="External"/><Relationship Id="rId5" Type="http://schemas.openxmlformats.org/officeDocument/2006/relationships/hyperlink" Target="https://drive.google.com/drive/folders/1nnyW7xRnj8b5rLhQu5g9T_OLcxA2XYZo" TargetMode="External"/><Relationship Id="rId15" Type="http://schemas.openxmlformats.org/officeDocument/2006/relationships/hyperlink" Target="https://disk.yandex.ru/i/T8FWr1ykAJxS8w" TargetMode="External"/><Relationship Id="rId10" Type="http://schemas.openxmlformats.org/officeDocument/2006/relationships/hyperlink" Target="https://drive.google.com/drive/folders/1eCly7SsuFhvDMeFylFB3kBN5iVjQmVVc" TargetMode="External"/><Relationship Id="rId4" Type="http://schemas.openxmlformats.org/officeDocument/2006/relationships/hyperlink" Target="https://drive.google.com/drive/folders/1t2aZxofqJkIR6z4h3L1dcTdHKO0wAql_" TargetMode="External"/><Relationship Id="rId9" Type="http://schemas.openxmlformats.org/officeDocument/2006/relationships/hyperlink" Target="https://drive.google.com/drive/folders/1BG1eISOYvaWb6ah3TF8ouD7a5u6Yqegr" TargetMode="External"/><Relationship Id="rId14" Type="http://schemas.openxmlformats.org/officeDocument/2006/relationships/hyperlink" Target="https://youtu.be/CsUsHEitNx0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D5052F-0FA0-48E9-A0CA-B93C24F3A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886" y="2512808"/>
            <a:ext cx="10763794" cy="2387600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«ПОМНИТЕ! </a:t>
            </a:r>
            <a:br>
              <a:rPr lang="ru-RU" sz="6600" dirty="0" smtClean="0">
                <a:solidFill>
                  <a:srgbClr val="FF0000"/>
                </a:solidFill>
              </a:rPr>
            </a:br>
            <a:r>
              <a:rPr lang="ru-RU" sz="6600" dirty="0" smtClean="0">
                <a:solidFill>
                  <a:srgbClr val="FF0000"/>
                </a:solidFill>
              </a:rPr>
              <a:t>ЧЕРЕЗ ВЕКА, ЧЕРЕЗ ГОДА                ПОМНИТЕ!»</a:t>
            </a:r>
            <a:r>
              <a:rPr lang="ru-RU" sz="6600" dirty="0" smtClean="0"/>
              <a:t/>
            </a:r>
            <a:br>
              <a:rPr lang="ru-RU" sz="6600" dirty="0" smtClean="0"/>
            </a:br>
            <a:r>
              <a:rPr lang="ru-RU" sz="6600" dirty="0" smtClean="0"/>
              <a:t/>
            </a:r>
            <a:br>
              <a:rPr lang="ru-RU" sz="6600" dirty="0" smtClean="0"/>
            </a:br>
            <a:endParaRPr lang="en-US" sz="6600" b="1" dirty="0"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D2280F3-572B-4A8F-88A6-C98C3B02B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0470" y="3437367"/>
            <a:ext cx="6261462" cy="1655762"/>
          </a:xfrm>
        </p:spPr>
        <p:txBody>
          <a:bodyPr/>
          <a:lstStyle/>
          <a:p>
            <a:r>
              <a:rPr lang="ru-RU" dirty="0" smtClean="0"/>
              <a:t>Историко-краеведческий музей </a:t>
            </a:r>
          </a:p>
          <a:p>
            <a:r>
              <a:rPr lang="ru-RU" dirty="0" smtClean="0"/>
              <a:t>«Петровский патриот» </a:t>
            </a:r>
          </a:p>
          <a:p>
            <a:r>
              <a:rPr lang="ru-RU" dirty="0" smtClean="0"/>
              <a:t>при Детско-юношеском центре г.Петровска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3418" y="5734594"/>
            <a:ext cx="585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ru-RU" dirty="0" smtClean="0"/>
              <a:t>Руководитель музея : Матюхина Юлия Алексеевна,</a:t>
            </a:r>
          </a:p>
          <a:p>
            <a:pPr algn="r">
              <a:buNone/>
            </a:pPr>
            <a:r>
              <a:rPr lang="ru-RU" dirty="0" smtClean="0"/>
              <a:t>педагог-организатор ДЮЦ</a:t>
            </a:r>
            <a:endParaRPr lang="ru-RU" dirty="0"/>
          </a:p>
        </p:txBody>
      </p:sp>
      <p:pic>
        <p:nvPicPr>
          <p:cNvPr id="5" name="Picture 2" descr="C:\Users\Admin\Desktop\ДЮц новое\по музею\петр-патрио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12006" y="368489"/>
            <a:ext cx="1853803" cy="1897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5739126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Встречи с земляками-бойцами СВО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photo_2024-11-15_14-02-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129050"/>
            <a:ext cx="5181600" cy="3903259"/>
          </a:xfrm>
        </p:spPr>
      </p:pic>
      <p:pic>
        <p:nvPicPr>
          <p:cNvPr id="6" name="Содержимое 5" descr="DSC0668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137" y="5532437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II</a:t>
            </a:r>
            <a:r>
              <a:rPr lang="ru-RU" dirty="0" smtClean="0"/>
              <a:t>.Уроки мужества для школ г.Петровска</a:t>
            </a:r>
            <a:endParaRPr lang="ru-RU" dirty="0"/>
          </a:p>
        </p:txBody>
      </p:sp>
      <p:pic>
        <p:nvPicPr>
          <p:cNvPr id="4" name="Содержимое 3" descr="P5dZk2JJ-i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0457" y="220719"/>
            <a:ext cx="8913612" cy="5502166"/>
          </a:xfrm>
          <a:effectLst>
            <a:outerShdw blurRad="50800" dist="50800" dir="21540000" algn="ctr" rotWithShape="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331263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III</a:t>
            </a:r>
            <a:r>
              <a:rPr lang="ru-RU" dirty="0" smtClean="0"/>
              <a:t>.Музейные уроки</a:t>
            </a:r>
            <a:endParaRPr lang="ru-RU" dirty="0"/>
          </a:p>
        </p:txBody>
      </p:sp>
      <p:pic>
        <p:nvPicPr>
          <p:cNvPr id="4" name="Содержимое 4" descr="IMG-20201217-WA00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10055" y="809598"/>
            <a:ext cx="5410200" cy="4057650"/>
          </a:xfrm>
          <a:effectLst>
            <a:outerShdw blurRad="50800" dist="508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Содержимое 5" descr="DSCN37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2443" y="813537"/>
            <a:ext cx="5368634" cy="4026476"/>
          </a:xfrm>
          <a:prstGeom prst="rect">
            <a:avLst/>
          </a:prstGeom>
          <a:effectLst>
            <a:outerShdw blurRad="723900" dist="50800" dir="4740000" algn="ctr" rotWithShape="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6" descr="DSC01370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187355" y="327546"/>
            <a:ext cx="4728827" cy="2552132"/>
          </a:xfrm>
          <a:prstGeom prst="rect">
            <a:avLst/>
          </a:prstGeom>
        </p:spPr>
      </p:pic>
      <p:pic>
        <p:nvPicPr>
          <p:cNvPr id="6" name="Содержимое 7" descr="DSCN4061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380127" y="777921"/>
            <a:ext cx="4039985" cy="2156347"/>
          </a:xfrm>
          <a:prstGeom prst="rect">
            <a:avLst/>
          </a:prstGeom>
        </p:spPr>
      </p:pic>
      <p:pic>
        <p:nvPicPr>
          <p:cNvPr id="8" name="Picture 2" descr="C:\Users\Admin\Desktop\ДЮц новое\по музею\петр-патрио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38197" y="409432"/>
            <a:ext cx="1853803" cy="1897040"/>
          </a:xfrm>
          <a:prstGeom prst="rect">
            <a:avLst/>
          </a:prstGeom>
          <a:noFill/>
        </p:spPr>
      </p:pic>
      <p:pic>
        <p:nvPicPr>
          <p:cNvPr id="3074" name="Picture 2" descr="C:\Users\Admin\Desktop\ДЮц новое\фото\фото музей\экспозиция\photo_2023-04-06_11-57-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1820" y="3111690"/>
            <a:ext cx="4844955" cy="3131948"/>
          </a:xfrm>
          <a:prstGeom prst="rect">
            <a:avLst/>
          </a:prstGeom>
          <a:noFill/>
        </p:spPr>
      </p:pic>
      <p:pic>
        <p:nvPicPr>
          <p:cNvPr id="3075" name="Picture 3" descr="C:\Users\Admin\Desktop\ДЮц новое\фото\фото музей\photo_2024-10-30_18-51-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55391" y="3111690"/>
            <a:ext cx="4981433" cy="3268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607" y="38089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Интересные экспонаты </a:t>
            </a:r>
            <a:r>
              <a:rPr lang="en-US" dirty="0" smtClean="0"/>
              <a:t>XIX</a:t>
            </a:r>
            <a:r>
              <a:rPr lang="ru-RU" dirty="0" smtClean="0"/>
              <a:t> века</a:t>
            </a:r>
            <a:endParaRPr lang="ru-RU" dirty="0"/>
          </a:p>
        </p:txBody>
      </p:sp>
      <p:pic>
        <p:nvPicPr>
          <p:cNvPr id="4" name="Содержимое 6" descr="DSC03058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277108" y="1926076"/>
            <a:ext cx="4039985" cy="3029989"/>
          </a:xfrm>
          <a:prstGeom prst="rect">
            <a:avLst/>
          </a:prstGeom>
        </p:spPr>
      </p:pic>
      <p:pic>
        <p:nvPicPr>
          <p:cNvPr id="5" name="Содержимое 7" descr="Виртуальная экскурсия история одного экспоната. Часть 4. Скалка и решето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758499" y="1957606"/>
            <a:ext cx="4039985" cy="3029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076" y="5060732"/>
            <a:ext cx="57386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Оловянная ступка с пестом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48550" y="5044964"/>
            <a:ext cx="507649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Решето со скалкой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Тематические экскурсии</a:t>
            </a:r>
            <a:endParaRPr lang="ru-RU" dirty="0"/>
          </a:p>
        </p:txBody>
      </p:sp>
      <p:pic>
        <p:nvPicPr>
          <p:cNvPr id="4" name="Содержимое 4" descr="DSCN40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4023" y="1652895"/>
            <a:ext cx="5759355" cy="4706962"/>
          </a:xfrm>
          <a:effectLst>
            <a:outerShdw blurRad="50800" dist="50800" dir="21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098" name="Picture 2" descr="C:\Users\Admin\Desktop\ДЮц новое\фото\фото музей\photo_2024-11-20_22-07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5641" y="1241946"/>
            <a:ext cx="4640240" cy="49814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</a:t>
            </a:r>
            <a:r>
              <a:rPr lang="ru-RU" dirty="0" smtClean="0"/>
              <a:t>.Тематические выставки</a:t>
            </a:r>
            <a:endParaRPr lang="ru-RU" dirty="0"/>
          </a:p>
        </p:txBody>
      </p:sp>
      <p:pic>
        <p:nvPicPr>
          <p:cNvPr id="4" name="Содержимое 6" descr="DSC03291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95785" y="1611942"/>
            <a:ext cx="5452629" cy="4089472"/>
          </a:xfrm>
          <a:prstGeom prst="rect">
            <a:avLst/>
          </a:prstGeom>
          <a:effectLst>
            <a:outerShdw blurRad="50800" dist="50800" dir="93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Содержимое 7" descr="DSC03534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344966" y="1611943"/>
            <a:ext cx="5452629" cy="4089472"/>
          </a:xfrm>
          <a:prstGeom prst="rect">
            <a:avLst/>
          </a:prstGeom>
          <a:effectLst>
            <a:outerShdw blurRad="50800" dist="50800" dir="93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-60821" y="5895834"/>
            <a:ext cx="5812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Старинные новогодние игрушки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615074" y="5882185"/>
            <a:ext cx="2972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Ярмарка русских ремесел</a:t>
            </a:r>
          </a:p>
          <a:p>
            <a:endParaRPr lang="ru-RU" dirty="0"/>
          </a:p>
        </p:txBody>
      </p:sp>
      <p:pic>
        <p:nvPicPr>
          <p:cNvPr id="8" name="Picture 2" descr="C:\Users\Admin\Desktop\ДЮц новое\по музею\петр-патрио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38197" y="0"/>
            <a:ext cx="1853803" cy="1897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030" y="365125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Семейные традиции</a:t>
            </a:r>
            <a:endParaRPr lang="ru-RU" dirty="0"/>
          </a:p>
        </p:txBody>
      </p:sp>
      <p:pic>
        <p:nvPicPr>
          <p:cNvPr id="4" name="Содержимое 4" descr="DSC0179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07324" y="1625030"/>
            <a:ext cx="5111088" cy="4201767"/>
          </a:xfrm>
        </p:spPr>
      </p:pic>
      <p:pic>
        <p:nvPicPr>
          <p:cNvPr id="5" name="Содержимое 5" descr="Статья о выставке.JPG"/>
          <p:cNvPicPr>
            <a:picLocks noChangeAspect="1"/>
          </p:cNvPicPr>
          <p:nvPr/>
        </p:nvPicPr>
        <p:blipFill>
          <a:blip r:embed="rId3" cstate="print"/>
          <a:srcRect l="5079" t="7042" r="31574" b="36990"/>
          <a:stretch>
            <a:fillRect/>
          </a:stretch>
        </p:blipFill>
        <p:spPr>
          <a:xfrm>
            <a:off x="6264321" y="1638851"/>
            <a:ext cx="5431809" cy="4198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Инсталляции</a:t>
            </a:r>
            <a:endParaRPr lang="ru-RU" dirty="0"/>
          </a:p>
        </p:txBody>
      </p:sp>
      <p:pic>
        <p:nvPicPr>
          <p:cNvPr id="4" name="Содержимое 6" descr="DSC01369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34471" y="1670981"/>
            <a:ext cx="5398832" cy="404912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Содержимое 7" descr="DSC01373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270004" y="1670981"/>
            <a:ext cx="5398832" cy="404912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48815" y="6100870"/>
            <a:ext cx="202972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Чаепитие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237898" y="6100870"/>
            <a:ext cx="148470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Ярмарка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Экскурсии по выставкам</a:t>
            </a:r>
            <a:endParaRPr lang="ru-RU" dirty="0"/>
          </a:p>
        </p:txBody>
      </p:sp>
      <p:pic>
        <p:nvPicPr>
          <p:cNvPr id="4" name="Содержимое 10" descr="DSC03545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84345" y="1568621"/>
            <a:ext cx="5535310" cy="415148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Содержимое 8" descr="DSC03548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242707" y="1554974"/>
            <a:ext cx="5535310" cy="415148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57" y="365125"/>
            <a:ext cx="4336868" cy="1325563"/>
          </a:xfrm>
        </p:spPr>
        <p:txBody>
          <a:bodyPr/>
          <a:lstStyle/>
          <a:p>
            <a:r>
              <a:rPr lang="ru-RU" dirty="0" smtClean="0"/>
              <a:t>Наши документы</a:t>
            </a:r>
            <a:endParaRPr lang="ru-RU" dirty="0"/>
          </a:p>
        </p:txBody>
      </p:sp>
      <p:pic>
        <p:nvPicPr>
          <p:cNvPr id="4" name="Содержимое 4" descr="DSCN406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48300" y="1436915"/>
            <a:ext cx="5429986" cy="4943602"/>
          </a:xfrm>
          <a:ln>
            <a:solidFill>
              <a:schemeClr val="tx1"/>
            </a:solidFill>
            <a:bevel/>
          </a:ln>
        </p:spPr>
      </p:pic>
      <p:pic>
        <p:nvPicPr>
          <p:cNvPr id="5" name="Содержимое 5" descr="DSC029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2423" y="1459553"/>
            <a:ext cx="5185954" cy="4897846"/>
          </a:xfrm>
          <a:prstGeom prst="rect">
            <a:avLst/>
          </a:prstGeom>
          <a:ln>
            <a:solidFill>
              <a:schemeClr val="tx1"/>
            </a:solidFill>
            <a:beve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ДЮц новое\по музею\петр-патрио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70812" y="204716"/>
            <a:ext cx="1853803" cy="18970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</a:t>
            </a:r>
            <a:r>
              <a:rPr lang="ru-RU" dirty="0" smtClean="0"/>
              <a:t>.Игровые программы</a:t>
            </a:r>
            <a:endParaRPr lang="ru-RU" dirty="0"/>
          </a:p>
        </p:txBody>
      </p:sp>
      <p:pic>
        <p:nvPicPr>
          <p:cNvPr id="4" name="Содержимое 6" descr="DSC02965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57301" y="1719824"/>
            <a:ext cx="5260919" cy="394569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Содержимое 7" descr="IMG_20200116_105342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6378290" y="2115403"/>
            <a:ext cx="5263250" cy="394420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54270" y="6045959"/>
            <a:ext cx="2938625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ru-RU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Здравствуй, музей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”</a:t>
            </a:r>
            <a:endParaRPr lang="ru-RU" sz="240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77951" y="6182436"/>
            <a:ext cx="360226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ru-RU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Как жили древние люди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”</a:t>
            </a:r>
            <a:endParaRPr lang="ru-RU" sz="240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496" y="5663821"/>
            <a:ext cx="10515600" cy="1021947"/>
          </a:xfrm>
        </p:spPr>
        <p:txBody>
          <a:bodyPr/>
          <a:lstStyle/>
          <a:p>
            <a:pPr algn="ctr"/>
            <a:r>
              <a:rPr lang="en-US" dirty="0" smtClean="0"/>
              <a:t>VII</a:t>
            </a:r>
            <a:r>
              <a:rPr lang="ru-RU" dirty="0" smtClean="0"/>
              <a:t>.Театрализованные мероприятия</a:t>
            </a:r>
            <a:endParaRPr lang="ru-RU" dirty="0"/>
          </a:p>
        </p:txBody>
      </p:sp>
      <p:pic>
        <p:nvPicPr>
          <p:cNvPr id="4" name="Содержимое 6" descr="DSCN4101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0697" y="582570"/>
            <a:ext cx="5794617" cy="434596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Содержимое 7" descr="DSCN4491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215411" y="596218"/>
            <a:ext cx="5794617" cy="434596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019869" y="5049673"/>
            <a:ext cx="26067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</a:t>
            </a:r>
            <a:r>
              <a:rPr lang="ru-RU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ождество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502555" y="5090615"/>
            <a:ext cx="16610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Масленица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Встреча Весны - посиделки</a:t>
            </a:r>
            <a:endParaRPr lang="ru-RU" dirty="0"/>
          </a:p>
        </p:txBody>
      </p:sp>
      <p:pic>
        <p:nvPicPr>
          <p:cNvPr id="5" name="Содержимое 5" descr="Безымянный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2688" y="1487607"/>
            <a:ext cx="5390864" cy="451069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Содержимое 6" descr="photo_2024-11-20_22-06-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4149" y="1610436"/>
            <a:ext cx="5104263" cy="45119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VIII</a:t>
            </a:r>
            <a:r>
              <a:rPr lang="ru-RU" dirty="0" smtClean="0"/>
              <a:t>.Краеведческая работа</a:t>
            </a:r>
            <a:endParaRPr lang="ru-RU" dirty="0"/>
          </a:p>
        </p:txBody>
      </p:sp>
      <p:pic>
        <p:nvPicPr>
          <p:cNvPr id="4" name="Содержимое 6" descr="храмы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209731" y="1774209"/>
            <a:ext cx="5677469" cy="435363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51175" y="6223379"/>
            <a:ext cx="509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Карта храмов Петровского района до 1917 года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02593" y="2115402"/>
            <a:ext cx="4225837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Научное исследование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«Древности Петровского края»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7548" y="3098041"/>
            <a:ext cx="58685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Опубликовано в районной газете </a:t>
            </a:r>
          </a:p>
          <a:p>
            <a:pPr>
              <a:buNone/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«Петровские вести» (18.09.2014) </a:t>
            </a:r>
          </a:p>
          <a:p>
            <a:pPr>
              <a:buNone/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и областном издании «Коммунист» (12.10.2020)</a:t>
            </a:r>
          </a:p>
          <a:p>
            <a:pPr>
              <a:buNone/>
            </a:pPr>
            <a:r>
              <a:rPr lang="en-US" sz="2400" dirty="0" smtClean="0">
                <a:latin typeface="+mj-lt"/>
                <a:ea typeface="+mj-ea"/>
                <a:cs typeface="+mj-cs"/>
                <a:hlinkClick r:id="rId3"/>
              </a:rPr>
              <a:t>https://moyaokruga.ru/petrovvesti/Articles.aspx?articleId=28708</a:t>
            </a:r>
            <a:endParaRPr lang="ru-RU" sz="2400" dirty="0" smtClean="0"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  <p:pic>
        <p:nvPicPr>
          <p:cNvPr id="8" name="Picture 2" descr="C:\Users\Admin\Desktop\ДЮц новое\по музею\петр-патрио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12006" y="368489"/>
            <a:ext cx="1853803" cy="1897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848" y="5532437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IX</a:t>
            </a:r>
            <a:r>
              <a:rPr lang="ru-RU" dirty="0" smtClean="0"/>
              <a:t>.Выездные экскурсии в летнем лагере им.А.Гайдара</a:t>
            </a:r>
            <a:endParaRPr lang="ru-RU" dirty="0"/>
          </a:p>
        </p:txBody>
      </p:sp>
      <p:pic>
        <p:nvPicPr>
          <p:cNvPr id="4" name="Содержимое 4" descr="8f2f25923a356b219ccf58e01f341d7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6770" y="701592"/>
            <a:ext cx="5410200" cy="4057650"/>
          </a:xfr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Содержимое 5" descr="DSC013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5112" y="685283"/>
            <a:ext cx="5260075" cy="41055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86003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Ссылки на виртуальные экскурсии, театрализованные мероприятия, </a:t>
            </a:r>
            <a:br>
              <a:rPr lang="ru-RU" sz="3200" dirty="0" smtClean="0"/>
            </a:br>
            <a:r>
              <a:rPr lang="ru-RU" sz="3200" dirty="0" smtClean="0"/>
              <a:t>отчеты об уроках мужества, видеоролики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354842" y="1678675"/>
            <a:ext cx="5841241" cy="4722125"/>
          </a:xfrm>
        </p:spPr>
        <p:txBody>
          <a:bodyPr>
            <a:normAutofit fontScale="40000" lnSpcReduction="20000"/>
          </a:bodyPr>
          <a:lstStyle/>
          <a:p>
            <a:r>
              <a:rPr lang="en-US" sz="1400" b="1" u="sng" dirty="0" smtClean="0">
                <a:hlinkClick r:id="rId2"/>
              </a:rPr>
              <a:t>https://disk.yandex.ru/i/q3CxESPtvQCZZw</a:t>
            </a:r>
            <a:endParaRPr lang="ru-RU" sz="1400" b="1" u="sng" dirty="0" smtClean="0"/>
          </a:p>
          <a:p>
            <a:r>
              <a:rPr lang="ru-RU" sz="4000" b="1" dirty="0" smtClean="0">
                <a:solidFill>
                  <a:srgbClr val="FF0000"/>
                </a:solidFill>
              </a:rPr>
              <a:t>Ролик с интервью руководителя музея Юлии Матюхиной</a:t>
            </a:r>
          </a:p>
          <a:p>
            <a:endParaRPr lang="ru-RU" sz="3300" dirty="0" smtClean="0"/>
          </a:p>
          <a:p>
            <a:r>
              <a:rPr lang="ru-RU" sz="3300" dirty="0" smtClean="0"/>
              <a:t>Музей Петровский патриот – страница на сайте ДЮЦ</a:t>
            </a:r>
          </a:p>
          <a:p>
            <a:r>
              <a:rPr lang="ru-RU" sz="3300" u="sng" dirty="0" smtClean="0">
                <a:hlinkClick r:id="rId3"/>
              </a:rPr>
              <a:t>http://www.youthcenterpetr.ru/muzey-petrovskiy-patriot</a:t>
            </a:r>
            <a:endParaRPr lang="ru-RU" sz="3300" dirty="0" smtClean="0"/>
          </a:p>
          <a:p>
            <a:r>
              <a:rPr lang="ru-RU" sz="3300" dirty="0" err="1" smtClean="0"/>
              <a:t>Фотогалерея</a:t>
            </a:r>
            <a:r>
              <a:rPr lang="ru-RU" sz="3300" dirty="0" smtClean="0"/>
              <a:t> «Родники и карьеры Саратовской области»</a:t>
            </a:r>
          </a:p>
          <a:p>
            <a:r>
              <a:rPr lang="ru-RU" sz="3300" u="sng" dirty="0" smtClean="0">
                <a:hlinkClick r:id="rId4"/>
              </a:rPr>
              <a:t>https://drive.google.com/drive/folders/1t2aZxofqJkIR6z4h3L1dcTdHKO0wAql_</a:t>
            </a:r>
            <a:endParaRPr lang="ru-RU" sz="3300" dirty="0" smtClean="0"/>
          </a:p>
          <a:p>
            <a:r>
              <a:rPr lang="ru-RU" sz="3300" dirty="0" smtClean="0"/>
              <a:t>Фотовыставка «Послевоенные игрушки»</a:t>
            </a:r>
          </a:p>
          <a:p>
            <a:r>
              <a:rPr lang="ru-RU" sz="3300" u="sng" dirty="0" smtClean="0">
                <a:hlinkClick r:id="rId5"/>
              </a:rPr>
              <a:t>https://drive.google.com/drive/folders/1nnyW7xRnj8b5rLhQu5g9T_OLcxA2XYZo</a:t>
            </a:r>
            <a:endParaRPr lang="ru-RU" sz="3300" dirty="0" smtClean="0"/>
          </a:p>
          <a:p>
            <a:r>
              <a:rPr lang="ru-RU" sz="3300" dirty="0" smtClean="0"/>
              <a:t>Труженик тыла Вера Ивановна </a:t>
            </a:r>
            <a:r>
              <a:rPr lang="ru-RU" sz="3300" dirty="0" err="1" smtClean="0"/>
              <a:t>Ромахина</a:t>
            </a:r>
            <a:endParaRPr lang="ru-RU" sz="3300" dirty="0" smtClean="0"/>
          </a:p>
          <a:p>
            <a:r>
              <a:rPr lang="ru-RU" sz="3300" u="sng" dirty="0" smtClean="0">
                <a:hlinkClick r:id="rId6"/>
              </a:rPr>
              <a:t>https://drive.google.com/drive/folders/1ki75QZUW2_TjI-pGEvrNg13axOY3-P5N</a:t>
            </a:r>
            <a:endParaRPr lang="ru-RU" sz="3300" dirty="0" smtClean="0"/>
          </a:p>
          <a:p>
            <a:r>
              <a:rPr lang="ru-RU" sz="3300" dirty="0" smtClean="0"/>
              <a:t>Исторический экскурс «Великая Отечественная война»</a:t>
            </a:r>
          </a:p>
          <a:p>
            <a:r>
              <a:rPr lang="ru-RU" sz="3300" u="sng" dirty="0" smtClean="0">
                <a:hlinkClick r:id="rId7"/>
              </a:rPr>
              <a:t>https://drive.google.com/drive/folders/1YUcMgSv54tMyEx2-TEuE44ZUSr6Githg</a:t>
            </a:r>
            <a:endParaRPr lang="ru-RU" sz="3300" dirty="0" smtClean="0"/>
          </a:p>
          <a:p>
            <a:r>
              <a:rPr lang="ru-RU" sz="3300" dirty="0" smtClean="0"/>
              <a:t>Виртуальная экскурсия «Дорогами войны»</a:t>
            </a:r>
          </a:p>
          <a:p>
            <a:r>
              <a:rPr lang="ru-RU" sz="3300" u="sng" dirty="0" smtClean="0">
                <a:hlinkClick r:id="rId8"/>
              </a:rPr>
              <a:t>https://drive.google.com/drive/folders/1UYQNgYdGiWrjU3kLvtWlVnMitaxgMQgM</a:t>
            </a:r>
            <a:endParaRPr lang="ru-RU" sz="3300" dirty="0" smtClean="0"/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72200" y="1869743"/>
            <a:ext cx="6019800" cy="4415453"/>
          </a:xfrm>
        </p:spPr>
        <p:txBody>
          <a:bodyPr>
            <a:normAutofit/>
          </a:bodyPr>
          <a:lstStyle/>
          <a:p>
            <a:r>
              <a:rPr lang="ru-RU" sz="1300" dirty="0" smtClean="0"/>
              <a:t>Праздник «Светлая Пасха» Фотоматериалы</a:t>
            </a:r>
          </a:p>
          <a:p>
            <a:r>
              <a:rPr lang="ru-RU" sz="1300" u="sng" dirty="0" smtClean="0">
                <a:hlinkClick r:id="rId9"/>
              </a:rPr>
              <a:t>https://drive.google.com/drive/folders/1BG1eISOYvaWb6ah3TF8ouD7a5u6Yqegr</a:t>
            </a:r>
            <a:endParaRPr lang="ru-RU" sz="1300" dirty="0" smtClean="0"/>
          </a:p>
          <a:p>
            <a:r>
              <a:rPr lang="ru-RU" sz="1300" dirty="0" smtClean="0"/>
              <a:t>Виртуальная фотовыставка «Рябиновый Петровск»</a:t>
            </a:r>
          </a:p>
          <a:p>
            <a:r>
              <a:rPr lang="ru-RU" sz="1300" u="sng" dirty="0" smtClean="0">
                <a:hlinkClick r:id="rId10"/>
              </a:rPr>
              <a:t>https://drive.google.com/drive/folders/1eCly7SsuFhvDMeFylFB3kBN5iVjQmVVc</a:t>
            </a:r>
            <a:endParaRPr lang="ru-RU" sz="1300" dirty="0" smtClean="0"/>
          </a:p>
          <a:p>
            <a:r>
              <a:rPr lang="ru-RU" sz="1300" dirty="0" smtClean="0"/>
              <a:t>Виртуальная экскурсия «Брестская крепость»</a:t>
            </a:r>
          </a:p>
          <a:p>
            <a:r>
              <a:rPr lang="ru-RU" sz="1300" u="sng" dirty="0" smtClean="0">
                <a:hlinkClick r:id="rId11"/>
              </a:rPr>
              <a:t>https://drive.google.com/drive/folders/1U8tdNd0EPhcLdak4Qz96iczK3VndyetC</a:t>
            </a:r>
            <a:endParaRPr lang="ru-RU" sz="1300" dirty="0" smtClean="0"/>
          </a:p>
          <a:p>
            <a:r>
              <a:rPr lang="ru-RU" sz="1300" dirty="0" smtClean="0"/>
              <a:t>Ярмарка русских ремесел</a:t>
            </a:r>
          </a:p>
          <a:p>
            <a:r>
              <a:rPr lang="ru-RU" sz="1300" u="sng" dirty="0" smtClean="0">
                <a:hlinkClick r:id="rId12"/>
              </a:rPr>
              <a:t>https://vk.com/feed?w=wall-78087725_978</a:t>
            </a:r>
            <a:endParaRPr lang="ru-RU" sz="1300" dirty="0" smtClean="0"/>
          </a:p>
          <a:p>
            <a:r>
              <a:rPr lang="ru-RU" sz="1300" dirty="0" smtClean="0"/>
              <a:t>День защитника Отечества – Урок мужества с казаками</a:t>
            </a:r>
          </a:p>
          <a:p>
            <a:r>
              <a:rPr lang="ru-RU" sz="1300" u="sng" dirty="0" smtClean="0">
                <a:hlinkClick r:id="rId13"/>
              </a:rPr>
              <a:t>https://vk.com/id429788368?z=photo429788368_457239574%2Falbum429788368_00%2Frev</a:t>
            </a:r>
            <a:endParaRPr lang="ru-RU" sz="1300" dirty="0" smtClean="0"/>
          </a:p>
          <a:p>
            <a:r>
              <a:rPr lang="ru-RU" sz="1300" dirty="0" smtClean="0"/>
              <a:t>Видеоролик на конкурс музеев</a:t>
            </a:r>
          </a:p>
          <a:p>
            <a:r>
              <a:rPr lang="ru-RU" sz="1400" u="sng" dirty="0" smtClean="0">
                <a:hlinkClick r:id="rId14"/>
              </a:rPr>
              <a:t>https://youtu.be/CsUsHEitNx0</a:t>
            </a:r>
            <a:endParaRPr lang="ru-RU" sz="1400" dirty="0" smtClean="0"/>
          </a:p>
          <a:p>
            <a:r>
              <a:rPr lang="ru-RU" sz="1400" u="sng" dirty="0" smtClean="0">
                <a:hlinkClick r:id="rId15"/>
              </a:rPr>
              <a:t>https://disk.yandex.ru/i/T8FWr1ykAJxS8w</a:t>
            </a:r>
            <a:endParaRPr lang="ru-RU" sz="1400" dirty="0" smtClean="0"/>
          </a:p>
          <a:p>
            <a:endParaRPr lang="ru-RU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33233" y="2821721"/>
            <a:ext cx="11499376" cy="1325563"/>
          </a:xfrm>
        </p:spPr>
        <p:txBody>
          <a:bodyPr>
            <a:noAutofit/>
          </a:bodyPr>
          <a:lstStyle/>
          <a:p>
            <a:r>
              <a:rPr lang="ru-RU" sz="2400" dirty="0" smtClean="0"/>
              <a:t>При создании презентации были использованы:</a:t>
            </a:r>
            <a:br>
              <a:rPr lang="ru-RU" sz="2400" dirty="0" smtClean="0"/>
            </a:br>
            <a:r>
              <a:rPr lang="ru-RU" sz="2400" dirty="0" smtClean="0"/>
              <a:t>- экспонаты музея;</a:t>
            </a:r>
            <a:br>
              <a:rPr lang="ru-RU" sz="2400" dirty="0" smtClean="0"/>
            </a:br>
            <a:r>
              <a:rPr lang="ru-RU" sz="2400" dirty="0" smtClean="0"/>
              <a:t>- музейные документы и отчеты;</a:t>
            </a:r>
            <a:br>
              <a:rPr lang="ru-RU" sz="2400" dirty="0" smtClean="0"/>
            </a:br>
            <a:r>
              <a:rPr lang="ru-RU" sz="2400" dirty="0" smtClean="0"/>
              <a:t>- конкурсные материалы;</a:t>
            </a:r>
            <a:br>
              <a:rPr lang="ru-RU" sz="2400" dirty="0" smtClean="0"/>
            </a:br>
            <a:r>
              <a:rPr lang="ru-RU" sz="2400" dirty="0" smtClean="0"/>
              <a:t>- творческие работы педагогов и обучающихся:</a:t>
            </a:r>
            <a:br>
              <a:rPr lang="ru-RU" sz="2400" dirty="0" smtClean="0"/>
            </a:br>
            <a:r>
              <a:rPr lang="ru-RU" sz="2400" dirty="0" smtClean="0"/>
              <a:t>- фотографии из архива музея.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rgbClr val="C00000"/>
                </a:solidFill>
              </a:rPr>
              <a:t>Выражаем благодарность всем педагогам </a:t>
            </a:r>
            <a:r>
              <a:rPr lang="ru-RU" sz="2400" smtClean="0">
                <a:solidFill>
                  <a:srgbClr val="C00000"/>
                </a:solidFill>
              </a:rPr>
              <a:t>ДЮЦ оказавшим </a:t>
            </a:r>
            <a:r>
              <a:rPr lang="ru-RU" sz="2400" dirty="0" smtClean="0">
                <a:solidFill>
                  <a:srgbClr val="C00000"/>
                </a:solidFill>
              </a:rPr>
              <a:t>помощь в создании презентации.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Впереди у музея большие планы, приглашаем всех к сотрудничеству!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1" name="Picture 2" descr="C:\Users\Admin\Desktop\ДЮц новое\по музею\петр-патрио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1379" y="914399"/>
            <a:ext cx="1853803" cy="1897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4" y="39032"/>
            <a:ext cx="11943806" cy="3748719"/>
          </a:xfrm>
          <a:noFill/>
          <a:effectLst/>
        </p:spPr>
        <p:txBody>
          <a:bodyPr>
            <a:spAutoFit/>
          </a:bodyPr>
          <a:lstStyle/>
          <a:p>
            <a:pPr algn="ctr"/>
            <a:r>
              <a:rPr lang="ru-RU" dirty="0" smtClean="0"/>
              <a:t>Новый историко-краеведческий музей </a:t>
            </a:r>
            <a:br>
              <a:rPr lang="ru-RU" dirty="0" smtClean="0"/>
            </a:br>
            <a:r>
              <a:rPr lang="ru-RU" dirty="0" smtClean="0"/>
              <a:t>в МБУ ДО «ДЮЦ» г.Петровска </a:t>
            </a:r>
            <a:br>
              <a:rPr lang="ru-RU" dirty="0" smtClean="0"/>
            </a:br>
            <a:r>
              <a:rPr lang="ru-RU" dirty="0" smtClean="0"/>
              <a:t>«Петровский патриот» </a:t>
            </a:r>
            <a:br>
              <a:rPr lang="ru-RU" dirty="0" smtClean="0"/>
            </a:br>
            <a:r>
              <a:rPr lang="ru-RU" dirty="0" smtClean="0"/>
              <a:t>приглашает всех, кто интересуется историей и археологией родной страны и Петровского края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1026" name="Picture 2" descr="C:\Users\PC\Desktop\DSCN3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537" y="3152633"/>
            <a:ext cx="4696441" cy="3418764"/>
          </a:xfrm>
          <a:prstGeom prst="rect">
            <a:avLst/>
          </a:prstGeom>
          <a:noFill/>
        </p:spPr>
      </p:pic>
      <p:pic>
        <p:nvPicPr>
          <p:cNvPr id="4" name="Picture 3" descr="C:\Users\Admin\Desktop\ДЮц новое\фото\фото музей\как жили древние люди\photo_2024-01-16_09-19-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7654" y="3207224"/>
            <a:ext cx="4035188" cy="3366447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842" y="-163772"/>
            <a:ext cx="11640207" cy="1392071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На базе музея проводятся бесплатные обзорные и тематические экскурсии в игровой форме для разных возрастных групп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5310" y="1091821"/>
            <a:ext cx="11876690" cy="5200737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sz="5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Блок 1</a:t>
            </a:r>
            <a:r>
              <a:rPr lang="ru-RU" sz="56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 Для воспитанников детских садов и учащихся начальной школы: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sz="5600" dirty="0" smtClean="0">
                <a:latin typeface="+mj-lt"/>
                <a:ea typeface="+mj-ea"/>
                <a:cs typeface="+mj-cs"/>
              </a:rPr>
              <a:t>1. «Здравствуй, музей!»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sz="5600" dirty="0" smtClean="0">
                <a:latin typeface="+mj-lt"/>
                <a:ea typeface="+mj-ea"/>
                <a:cs typeface="+mj-cs"/>
              </a:rPr>
              <a:t>2. «Как жили древние люди».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sz="5600" dirty="0" smtClean="0">
                <a:latin typeface="+mj-lt"/>
                <a:ea typeface="+mj-ea"/>
                <a:cs typeface="+mj-cs"/>
              </a:rPr>
              <a:t>3. «Русская изба – легенды и загадки».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sz="5600" dirty="0" smtClean="0">
                <a:latin typeface="+mj-lt"/>
                <a:ea typeface="+mj-ea"/>
                <a:cs typeface="+mj-cs"/>
              </a:rPr>
              <a:t>4. «История посуды – материалы, форма, декор».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sz="5600" dirty="0" smtClean="0">
                <a:latin typeface="+mj-lt"/>
                <a:ea typeface="+mj-ea"/>
                <a:cs typeface="+mj-cs"/>
              </a:rPr>
              <a:t>5. «От ухвата до корзины» - предметы быта и их особенности в Петровском крае.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sz="5600" dirty="0" smtClean="0">
                <a:latin typeface="+mj-lt"/>
                <a:ea typeface="+mj-ea"/>
                <a:cs typeface="+mj-cs"/>
              </a:rPr>
              <a:t>6. «Утюги железные, рубели деревянные…».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sz="5600" dirty="0" smtClean="0">
                <a:latin typeface="+mj-lt"/>
                <a:ea typeface="+mj-ea"/>
                <a:cs typeface="+mj-cs"/>
              </a:rPr>
              <a:t>7. «Русская игрушка».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sz="5600" dirty="0" smtClean="0">
                <a:latin typeface="+mj-lt"/>
                <a:ea typeface="+mj-ea"/>
                <a:cs typeface="+mj-cs"/>
              </a:rPr>
              <a:t>8. «Вышивка и пряденье».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sz="5600" dirty="0" smtClean="0">
                <a:latin typeface="+mj-lt"/>
                <a:ea typeface="+mj-ea"/>
                <a:cs typeface="+mj-cs"/>
              </a:rPr>
              <a:t>9. «Самовар – традиции волжского чаепития».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sz="5600" dirty="0" smtClean="0">
                <a:latin typeface="+mj-lt"/>
                <a:ea typeface="+mj-ea"/>
                <a:cs typeface="+mj-cs"/>
              </a:rPr>
              <a:t>10. «Великая Отечественная война – память навсегда».</a:t>
            </a:r>
            <a:endParaRPr lang="ru-RU" sz="5600" b="1" dirty="0" smtClean="0"/>
          </a:p>
          <a:p>
            <a:pPr>
              <a:spcBef>
                <a:spcPts val="600"/>
              </a:spcBef>
              <a:buNone/>
            </a:pPr>
            <a:r>
              <a:rPr lang="ru-RU" sz="4800" b="1" dirty="0" smtClean="0">
                <a:solidFill>
                  <a:srgbClr val="FF0000"/>
                </a:solidFill>
              </a:rPr>
              <a:t>Блок 2</a:t>
            </a:r>
            <a:r>
              <a:rPr lang="ru-RU" sz="4800" dirty="0" smtClean="0">
                <a:solidFill>
                  <a:srgbClr val="FF0000"/>
                </a:solidFill>
              </a:rPr>
              <a:t>. Для учащихся средних классов школ г.Петровска и района</a:t>
            </a:r>
          </a:p>
          <a:p>
            <a:pPr>
              <a:spcBef>
                <a:spcPts val="600"/>
              </a:spcBef>
              <a:buNone/>
            </a:pPr>
            <a:r>
              <a:rPr lang="ru-RU" sz="4800" dirty="0" smtClean="0"/>
              <a:t>1. «История России в эпохах и народах».</a:t>
            </a:r>
          </a:p>
          <a:p>
            <a:pPr>
              <a:spcBef>
                <a:spcPts val="600"/>
              </a:spcBef>
              <a:buNone/>
            </a:pPr>
            <a:r>
              <a:rPr lang="ru-RU" sz="4800" dirty="0" smtClean="0"/>
              <a:t>2. «Археология Петровского края – памятники и находки».</a:t>
            </a:r>
          </a:p>
          <a:p>
            <a:pPr>
              <a:spcBef>
                <a:spcPts val="600"/>
              </a:spcBef>
              <a:buNone/>
            </a:pPr>
            <a:r>
              <a:rPr lang="ru-RU" sz="4800" dirty="0" smtClean="0"/>
              <a:t>3. «Петровский край от основания до Великой победы в 1945 году».</a:t>
            </a:r>
          </a:p>
          <a:p>
            <a:pPr>
              <a:spcBef>
                <a:spcPts val="600"/>
              </a:spcBef>
              <a:buNone/>
            </a:pPr>
            <a:r>
              <a:rPr lang="ru-RU" sz="4800" dirty="0" smtClean="0"/>
              <a:t>4. «От ухвата до корзины» - предметы быта и их особенности в Петровском крае.</a:t>
            </a:r>
          </a:p>
          <a:p>
            <a:pPr>
              <a:spcBef>
                <a:spcPts val="600"/>
              </a:spcBef>
              <a:buNone/>
            </a:pPr>
            <a:r>
              <a:rPr lang="ru-RU" sz="4800" dirty="0" smtClean="0"/>
              <a:t>5. «Утюги железные, рубели деревянные…».</a:t>
            </a:r>
          </a:p>
          <a:p>
            <a:pPr>
              <a:spcBef>
                <a:spcPts val="600"/>
              </a:spcBef>
              <a:buNone/>
            </a:pPr>
            <a:r>
              <a:rPr lang="ru-RU" sz="4800" dirty="0" smtClean="0"/>
              <a:t>6. «Русская игрушка».</a:t>
            </a:r>
          </a:p>
          <a:p>
            <a:pPr>
              <a:spcBef>
                <a:spcPts val="600"/>
              </a:spcBef>
              <a:buNone/>
            </a:pPr>
            <a:r>
              <a:rPr lang="ru-RU" sz="4800" dirty="0" smtClean="0"/>
              <a:t>7. «Вышивка и пряденье».</a:t>
            </a:r>
          </a:p>
          <a:p>
            <a:pPr>
              <a:spcBef>
                <a:spcPts val="600"/>
              </a:spcBef>
              <a:buNone/>
            </a:pPr>
            <a:r>
              <a:rPr lang="ru-RU" sz="4800" dirty="0" smtClean="0"/>
              <a:t>8. «Самовар – традиции волжского чаепития».</a:t>
            </a:r>
          </a:p>
          <a:p>
            <a:pPr>
              <a:spcBef>
                <a:spcPts val="600"/>
              </a:spcBef>
              <a:buNone/>
            </a:pPr>
            <a:r>
              <a:rPr lang="ru-RU" sz="4800" dirty="0" smtClean="0"/>
              <a:t>9. «Великая Отечественная война – память навсегда».</a:t>
            </a:r>
          </a:p>
          <a:p>
            <a:pPr>
              <a:lnSpc>
                <a:spcPct val="110000"/>
              </a:lnSpc>
              <a:buNone/>
            </a:pPr>
            <a:endParaRPr lang="ru-RU" sz="9600" dirty="0" smtClean="0"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  <p:pic>
        <p:nvPicPr>
          <p:cNvPr id="4" name="Picture 2" descr="C:\Users\Admin\Desktop\ДЮц новое\по музею\петр-патрио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12006" y="1160059"/>
            <a:ext cx="1853803" cy="189704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4855" y="520262"/>
            <a:ext cx="11256579" cy="59436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buNone/>
            </a:pPr>
            <a:r>
              <a:rPr lang="ru-RU" sz="3800" b="1" dirty="0" smtClean="0">
                <a:latin typeface="+mj-lt"/>
                <a:ea typeface="+mj-ea"/>
                <a:cs typeface="+mj-cs"/>
              </a:rPr>
              <a:t>Блок 3</a:t>
            </a:r>
            <a:r>
              <a:rPr lang="ru-RU" sz="3800" dirty="0" smtClean="0">
                <a:latin typeface="+mj-lt"/>
                <a:ea typeface="+mj-ea"/>
                <a:cs typeface="+mj-cs"/>
              </a:rPr>
              <a:t>. Для учащихся старших классов школ и колледжей</a:t>
            </a:r>
          </a:p>
          <a:p>
            <a:pPr>
              <a:lnSpc>
                <a:spcPct val="110000"/>
              </a:lnSpc>
              <a:buNone/>
            </a:pPr>
            <a:r>
              <a:rPr lang="ru-RU" sz="3800" dirty="0" smtClean="0">
                <a:latin typeface="+mj-lt"/>
                <a:ea typeface="+mj-ea"/>
                <a:cs typeface="+mj-cs"/>
              </a:rPr>
              <a:t>1. «История России в эпохах и народах».</a:t>
            </a:r>
          </a:p>
          <a:p>
            <a:pPr>
              <a:lnSpc>
                <a:spcPct val="110000"/>
              </a:lnSpc>
              <a:buNone/>
            </a:pPr>
            <a:r>
              <a:rPr lang="ru-RU" sz="3800" dirty="0" smtClean="0">
                <a:latin typeface="+mj-lt"/>
                <a:ea typeface="+mj-ea"/>
                <a:cs typeface="+mj-cs"/>
              </a:rPr>
              <a:t>2. «Древности Петровского края».</a:t>
            </a:r>
          </a:p>
          <a:p>
            <a:pPr>
              <a:lnSpc>
                <a:spcPct val="110000"/>
              </a:lnSpc>
              <a:buNone/>
            </a:pPr>
            <a:r>
              <a:rPr lang="ru-RU" sz="3800" dirty="0" smtClean="0">
                <a:latin typeface="+mj-lt"/>
                <a:ea typeface="+mj-ea"/>
                <a:cs typeface="+mj-cs"/>
              </a:rPr>
              <a:t>3. «Петровский край от основания до Великой победы в 1945 году».</a:t>
            </a:r>
          </a:p>
          <a:p>
            <a:pPr>
              <a:lnSpc>
                <a:spcPct val="110000"/>
              </a:lnSpc>
              <a:buNone/>
            </a:pPr>
            <a:r>
              <a:rPr lang="ru-RU" sz="3800" dirty="0" smtClean="0">
                <a:latin typeface="+mj-lt"/>
                <a:ea typeface="+mj-ea"/>
                <a:cs typeface="+mj-cs"/>
              </a:rPr>
              <a:t>4. «Народы Петровского края».</a:t>
            </a:r>
          </a:p>
          <a:p>
            <a:pPr>
              <a:lnSpc>
                <a:spcPct val="110000"/>
              </a:lnSpc>
              <a:buNone/>
            </a:pPr>
            <a:r>
              <a:rPr lang="ru-RU" sz="3800" dirty="0" smtClean="0">
                <a:latin typeface="+mj-lt"/>
                <a:ea typeface="+mj-ea"/>
                <a:cs typeface="+mj-cs"/>
              </a:rPr>
              <a:t>5. «От ухвата до корзины» - предметы быта и их особенности в Петровском крае.</a:t>
            </a:r>
          </a:p>
          <a:p>
            <a:pPr>
              <a:lnSpc>
                <a:spcPct val="110000"/>
              </a:lnSpc>
              <a:buNone/>
            </a:pPr>
            <a:r>
              <a:rPr lang="ru-RU" sz="3800" dirty="0" smtClean="0">
                <a:latin typeface="+mj-lt"/>
                <a:ea typeface="+mj-ea"/>
                <a:cs typeface="+mj-cs"/>
              </a:rPr>
              <a:t>6. «Ремесла: традиции и особенности».</a:t>
            </a:r>
          </a:p>
          <a:p>
            <a:pPr>
              <a:lnSpc>
                <a:spcPct val="110000"/>
              </a:lnSpc>
              <a:buNone/>
            </a:pPr>
            <a:r>
              <a:rPr lang="ru-RU" sz="3800" dirty="0" smtClean="0">
                <a:latin typeface="+mj-lt"/>
                <a:ea typeface="+mj-ea"/>
                <a:cs typeface="+mj-cs"/>
              </a:rPr>
              <a:t>7. «Самовар – традиции волжского чаепития».</a:t>
            </a:r>
          </a:p>
          <a:p>
            <a:pPr>
              <a:lnSpc>
                <a:spcPct val="110000"/>
              </a:lnSpc>
              <a:buNone/>
            </a:pPr>
            <a:r>
              <a:rPr lang="ru-RU" sz="3800" dirty="0" smtClean="0">
                <a:latin typeface="+mj-lt"/>
                <a:ea typeface="+mj-ea"/>
                <a:cs typeface="+mj-cs"/>
              </a:rPr>
              <a:t>8. «Великая Отечественная война – память навсегда».</a:t>
            </a:r>
          </a:p>
          <a:p>
            <a:pPr>
              <a:lnSpc>
                <a:spcPct val="110000"/>
              </a:lnSpc>
              <a:buNone/>
            </a:pPr>
            <a:r>
              <a:rPr lang="ru-RU" sz="38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 Экскурсии проводятся по четвергам и пятницам с </a:t>
            </a:r>
            <a:r>
              <a:rPr lang="ru-RU" sz="38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9.00</a:t>
            </a:r>
            <a:r>
              <a:rPr lang="ru-RU" sz="38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до </a:t>
            </a:r>
            <a:r>
              <a:rPr lang="ru-RU" sz="38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16.00</a:t>
            </a:r>
            <a:r>
              <a:rPr lang="ru-RU" sz="38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endParaRPr lang="en-US" sz="3800" dirty="0" smtClean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10000"/>
              </a:lnSpc>
              <a:buNone/>
            </a:pPr>
            <a:r>
              <a:rPr lang="ru-RU" sz="38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по адресу: г.Петровск, </a:t>
            </a:r>
            <a:r>
              <a:rPr lang="ru-RU" sz="38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ул.Гоголя, 53</a:t>
            </a:r>
            <a:r>
              <a:rPr lang="ru-RU" sz="38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. </a:t>
            </a:r>
            <a:endParaRPr lang="en-US" sz="3800" dirty="0" smtClean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10000"/>
              </a:lnSpc>
              <a:buNone/>
            </a:pPr>
            <a:r>
              <a:rPr lang="ru-RU" sz="38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Заявки по телефону: </a:t>
            </a:r>
            <a:r>
              <a:rPr lang="ru-RU" sz="38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8-953-976-9716 </a:t>
            </a:r>
            <a:r>
              <a:rPr lang="ru-RU" sz="38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– Матюхина Юлия Алексеевна.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0621" y="4635062"/>
            <a:ext cx="8781393" cy="14661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68202"/>
            <a:ext cx="1219199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</a:t>
            </a:r>
            <a:r>
              <a:rPr lang="ru-RU" dirty="0" smtClean="0"/>
              <a:t>.Тематическая экспозиция, посвященная 76-й годовщине Победы в Великой Отечественной войне</a:t>
            </a:r>
            <a:endParaRPr lang="ru-RU" dirty="0"/>
          </a:p>
        </p:txBody>
      </p:sp>
      <p:pic>
        <p:nvPicPr>
          <p:cNvPr id="4" name="Содержимое 3" descr="DSCN40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1962" y="681684"/>
            <a:ext cx="9049406" cy="4596908"/>
          </a:xfrm>
          <a:effectLst>
            <a:outerShdw blurRad="50800" dist="508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Picture 2" descr="C:\Users\Admin\Desktop\ДЮц новое\по музею\петр-патрио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2006" y="368489"/>
            <a:ext cx="1853803" cy="18970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966" y="0"/>
            <a:ext cx="8295290" cy="1325563"/>
          </a:xfrm>
        </p:spPr>
        <p:txBody>
          <a:bodyPr/>
          <a:lstStyle/>
          <a:p>
            <a:r>
              <a:rPr lang="ru-RU" dirty="0" smtClean="0"/>
              <a:t>«Реликвии военных лет»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1589142"/>
            <a:ext cx="8024648" cy="98063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Всего по тематике Великой Отечественной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войны в музее</a:t>
            </a:r>
            <a:endParaRPr lang="en-US" sz="2400" dirty="0" smtClean="0">
              <a:latin typeface="+mj-lt"/>
              <a:ea typeface="+mj-ea"/>
              <a:cs typeface="+mj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 23 экспоната:</a:t>
            </a:r>
            <a:br>
              <a:rPr lang="ru-RU" sz="2400" dirty="0" smtClean="0">
                <a:latin typeface="+mj-lt"/>
                <a:ea typeface="+mj-ea"/>
                <a:cs typeface="+mj-cs"/>
              </a:rPr>
            </a:br>
            <a:endParaRPr lang="ru-RU" sz="240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4" name="Содержимое 6" descr="IMG_20200204_111702_resized_20200204_111941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14390" y="191869"/>
            <a:ext cx="4039985" cy="3029989"/>
          </a:xfrm>
          <a:prstGeom prst="rect">
            <a:avLst/>
          </a:prstGeom>
        </p:spPr>
      </p:pic>
      <p:pic>
        <p:nvPicPr>
          <p:cNvPr id="5" name="Содержимое 7" descr="IMG_20200204_111735_resized_20200204_11194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3616" y="3518393"/>
            <a:ext cx="4039985" cy="3029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412124"/>
            <a:ext cx="63062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ct val="0"/>
              </a:spcBef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- три письма с фронта;</a:t>
            </a:r>
            <a:br>
              <a:rPr lang="ru-RU" sz="2400" dirty="0" smtClean="0">
                <a:latin typeface="+mj-lt"/>
                <a:ea typeface="+mj-ea"/>
                <a:cs typeface="+mj-cs"/>
              </a:rPr>
            </a:br>
            <a:r>
              <a:rPr lang="ru-RU" sz="2400" dirty="0" smtClean="0">
                <a:latin typeface="+mj-lt"/>
                <a:ea typeface="+mj-ea"/>
                <a:cs typeface="+mj-cs"/>
              </a:rPr>
              <a:t>- советская каска;</a:t>
            </a:r>
            <a:br>
              <a:rPr lang="ru-RU" sz="2400" dirty="0" smtClean="0">
                <a:latin typeface="+mj-lt"/>
                <a:ea typeface="+mj-ea"/>
                <a:cs typeface="+mj-cs"/>
              </a:rPr>
            </a:br>
            <a:r>
              <a:rPr lang="ru-RU" sz="2400" dirty="0" smtClean="0">
                <a:latin typeface="+mj-lt"/>
                <a:ea typeface="+mj-ea"/>
                <a:cs typeface="+mj-cs"/>
              </a:rPr>
              <a:t>- немецкая каска;</a:t>
            </a:r>
            <a:br>
              <a:rPr lang="ru-RU" sz="2400" dirty="0" smtClean="0">
                <a:latin typeface="+mj-lt"/>
                <a:ea typeface="+mj-ea"/>
                <a:cs typeface="+mj-cs"/>
              </a:rPr>
            </a:br>
            <a:r>
              <a:rPr lang="ru-RU" sz="2400" dirty="0" smtClean="0">
                <a:latin typeface="+mj-lt"/>
                <a:ea typeface="+mj-ea"/>
                <a:cs typeface="+mj-cs"/>
              </a:rPr>
              <a:t>- походные котелки и фляги;</a:t>
            </a:r>
            <a:br>
              <a:rPr lang="ru-RU" sz="2400" dirty="0" smtClean="0">
                <a:latin typeface="+mj-lt"/>
                <a:ea typeface="+mj-ea"/>
                <a:cs typeface="+mj-cs"/>
              </a:rPr>
            </a:br>
            <a:r>
              <a:rPr lang="ru-RU" sz="2400" dirty="0" smtClean="0">
                <a:latin typeface="+mj-lt"/>
                <a:ea typeface="+mj-ea"/>
                <a:cs typeface="+mj-cs"/>
              </a:rPr>
              <a:t>- противогаз в сумке;</a:t>
            </a:r>
            <a:br>
              <a:rPr lang="ru-RU" sz="2400" dirty="0" smtClean="0">
                <a:latin typeface="+mj-lt"/>
                <a:ea typeface="+mj-ea"/>
                <a:cs typeface="+mj-cs"/>
              </a:rPr>
            </a:br>
            <a:r>
              <a:rPr lang="ru-RU" sz="2400" dirty="0" smtClean="0">
                <a:latin typeface="+mj-lt"/>
                <a:ea typeface="+mj-ea"/>
                <a:cs typeface="+mj-cs"/>
              </a:rPr>
              <a:t>- полевая сумка;</a:t>
            </a:r>
            <a:br>
              <a:rPr lang="ru-RU" sz="2400" dirty="0" smtClean="0">
                <a:latin typeface="+mj-lt"/>
                <a:ea typeface="+mj-ea"/>
                <a:cs typeface="+mj-cs"/>
              </a:rPr>
            </a:br>
            <a:r>
              <a:rPr lang="ru-RU" sz="2400" dirty="0" smtClean="0">
                <a:latin typeface="+mj-lt"/>
                <a:ea typeface="+mj-ea"/>
                <a:cs typeface="+mj-cs"/>
              </a:rPr>
              <a:t>- полевой телефон;</a:t>
            </a:r>
            <a:br>
              <a:rPr lang="ru-RU" sz="2400" dirty="0" smtClean="0">
                <a:latin typeface="+mj-lt"/>
                <a:ea typeface="+mj-ea"/>
                <a:cs typeface="+mj-cs"/>
              </a:rPr>
            </a:br>
            <a:r>
              <a:rPr lang="ru-RU" sz="2400" dirty="0" smtClean="0">
                <a:latin typeface="+mj-lt"/>
                <a:ea typeface="+mj-ea"/>
                <a:cs typeface="+mj-cs"/>
              </a:rPr>
              <a:t>- фрагменты артиллерийских и авиационных орудий и снарядов;</a:t>
            </a:r>
            <a:br>
              <a:rPr lang="ru-RU" sz="2400" dirty="0" smtClean="0">
                <a:latin typeface="+mj-lt"/>
                <a:ea typeface="+mj-ea"/>
                <a:cs typeface="+mj-cs"/>
              </a:rPr>
            </a:br>
            <a:r>
              <a:rPr lang="ru-RU" sz="2400" dirty="0" smtClean="0">
                <a:latin typeface="+mj-lt"/>
                <a:ea typeface="+mj-ea"/>
                <a:cs typeface="+mj-cs"/>
              </a:rPr>
              <a:t>- наган советского производства 1942 года;</a:t>
            </a:r>
            <a:br>
              <a:rPr lang="ru-RU" sz="2400" dirty="0" smtClean="0">
                <a:latin typeface="+mj-lt"/>
                <a:ea typeface="+mj-ea"/>
                <a:cs typeface="+mj-cs"/>
              </a:rPr>
            </a:br>
            <a:r>
              <a:rPr lang="ru-RU" sz="2400" dirty="0" smtClean="0">
                <a:latin typeface="+mj-lt"/>
                <a:ea typeface="+mj-ea"/>
                <a:cs typeface="+mj-cs"/>
              </a:rPr>
              <a:t>- штык к винтовке;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621" y="5252435"/>
            <a:ext cx="1105425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Осколки артиллерийских и авиационных снарядов с поля боя под Сталинградом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6" descr="DSC02713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15311" y="349524"/>
            <a:ext cx="5553576" cy="4165182"/>
          </a:xfrm>
          <a:prstGeom prst="rect">
            <a:avLst/>
          </a:prstGeom>
          <a:effectLst>
            <a:outerShdw blurRad="342900" dist="50800" dir="10800000" sx="106000" sy="106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Содержимое 7" descr="DSC03610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222371" y="365290"/>
            <a:ext cx="5553576" cy="4165182"/>
          </a:xfrm>
          <a:prstGeom prst="rect">
            <a:avLst/>
          </a:prstGeom>
          <a:effectLst>
            <a:outerShdw blurRad="177800" dist="50800" dir="21540000" sx="106000" sy="106000" algn="ctr" rotWithShape="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Уголок СВО</a:t>
            </a:r>
            <a:endParaRPr lang="ru-RU" dirty="0"/>
          </a:p>
        </p:txBody>
      </p:sp>
      <p:pic>
        <p:nvPicPr>
          <p:cNvPr id="4" name="Содержимое 3" descr="photo_2024-05-13_15-34-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4275" y="1787857"/>
            <a:ext cx="5117910" cy="4348163"/>
          </a:xfrm>
        </p:spPr>
      </p:pic>
      <p:pic>
        <p:nvPicPr>
          <p:cNvPr id="2050" name="Picture 2" descr="C:\Users\Admin\Desktop\ДЮц новое\фото\уголок СВО\photo_2024-10-30_12-52-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5265" y="1828799"/>
            <a:ext cx="4681183" cy="44582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288</TotalTime>
  <Words>647</Words>
  <Application>Microsoft Office PowerPoint</Application>
  <PresentationFormat>Произвольный</PresentationFormat>
  <Paragraphs>110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«ПОМНИТЕ!  ЧЕРЕЗ ВЕКА, ЧЕРЕЗ ГОДА                ПОМНИТЕ!»  </vt:lpstr>
      <vt:lpstr>Наши документы</vt:lpstr>
      <vt:lpstr>Новый историко-краеведческий музей  в МБУ ДО «ДЮЦ» г.Петровска  «Петровский патриот»  приглашает всех, кто интересуется историей и археологией родной страны и Петровского края </vt:lpstr>
      <vt:lpstr>На базе музея проводятся бесплатные обзорные и тематические экскурсии в игровой форме для разных возрастных групп</vt:lpstr>
      <vt:lpstr>Слайд 5</vt:lpstr>
      <vt:lpstr>I.Тематическая экспозиция, посвященная 76-й годовщине Победы в Великой Отечественной войне</vt:lpstr>
      <vt:lpstr>«Реликвии военных лет»</vt:lpstr>
      <vt:lpstr>Осколки артиллерийских и авиационных снарядов с поля боя под Сталинградом </vt:lpstr>
      <vt:lpstr>Уголок СВО</vt:lpstr>
      <vt:lpstr>Встречи с земляками-бойцами СВО</vt:lpstr>
      <vt:lpstr>II.Уроки мужества для школ г.Петровска</vt:lpstr>
      <vt:lpstr>III.Музейные уроки</vt:lpstr>
      <vt:lpstr>Слайд 13</vt:lpstr>
      <vt:lpstr>Интересные экспонаты XIX века</vt:lpstr>
      <vt:lpstr>Тематические экскурсии</vt:lpstr>
      <vt:lpstr>V.Тематические выставки</vt:lpstr>
      <vt:lpstr>Семейные традиции</vt:lpstr>
      <vt:lpstr>Инсталляции</vt:lpstr>
      <vt:lpstr>Экскурсии по выставкам</vt:lpstr>
      <vt:lpstr>VI.Игровые программы</vt:lpstr>
      <vt:lpstr>VII.Театрализованные мероприятия</vt:lpstr>
      <vt:lpstr>Встреча Весны - посиделки</vt:lpstr>
      <vt:lpstr>VIII.Краеведческая работа</vt:lpstr>
      <vt:lpstr>IX.Выездные экскурсии в летнем лагере им.А.Гайдара</vt:lpstr>
      <vt:lpstr>Ссылки на виртуальные экскурсии, театрализованные мероприятия,  отчеты об уроках мужества, видеоролики</vt:lpstr>
      <vt:lpstr>При создании презентации были использованы: - экспонаты музея; - музейные документы и отчеты; - конкурсные материалы; - творческие работы педагогов и обучающихся: - фотографии из архива музея.   Выражаем благодарность всем педагогам ДЮЦ оказавшим помощь в создании презентации. Впереди у музея большие планы, приглашаем всех к сотрудничеству!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Admin</cp:lastModifiedBy>
  <cp:revision>63</cp:revision>
  <dcterms:created xsi:type="dcterms:W3CDTF">2020-10-04T10:29:41Z</dcterms:created>
  <dcterms:modified xsi:type="dcterms:W3CDTF">2024-11-21T09:55:58Z</dcterms:modified>
</cp:coreProperties>
</file>