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1900" autoAdjust="0"/>
    <p:restoredTop sz="94660"/>
  </p:normalViewPr>
  <p:slideViewPr>
    <p:cSldViewPr>
      <p:cViewPr varScale="1">
        <p:scale>
          <a:sx n="62" d="100"/>
          <a:sy n="62" d="100"/>
        </p:scale>
        <p:origin x="-9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hyperlink" Target="https://dyutz-petrovsk.profiedu.ru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drive.google.com/drive/folders/1UYQNgYdGiWrjU3kLvtWlVnMitaxgMQgM" TargetMode="External"/><Relationship Id="rId13" Type="http://schemas.openxmlformats.org/officeDocument/2006/relationships/hyperlink" Target="https://vk.com/id429788368?z=photo429788368_457239574/album429788368_00/rev" TargetMode="External"/><Relationship Id="rId3" Type="http://schemas.openxmlformats.org/officeDocument/2006/relationships/hyperlink" Target="http://www.youthcenterpetr.ru/muzey-petrovskiy-patriot" TargetMode="External"/><Relationship Id="rId7" Type="http://schemas.openxmlformats.org/officeDocument/2006/relationships/hyperlink" Target="https://drive.google.com/drive/folders/1YUcMgSv54tMyEx2-TEuE44ZUSr6Githg" TargetMode="External"/><Relationship Id="rId12" Type="http://schemas.openxmlformats.org/officeDocument/2006/relationships/hyperlink" Target="https://vk.com/feed?w=wall-78087725_978" TargetMode="External"/><Relationship Id="rId2" Type="http://schemas.openxmlformats.org/officeDocument/2006/relationships/image" Target="../media/image14.jpe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rive.google.com/drive/folders/1ki75QZUW2_TjI-pGEvrNg13axOY3-P5N" TargetMode="External"/><Relationship Id="rId11" Type="http://schemas.openxmlformats.org/officeDocument/2006/relationships/hyperlink" Target="https://drive.google.com/drive/folders/1U8tdNd0EPhcLdak4Qz96iczK3VndyetC" TargetMode="External"/><Relationship Id="rId5" Type="http://schemas.openxmlformats.org/officeDocument/2006/relationships/hyperlink" Target="https://drive.google.com/drive/folders/1nnyW7xRnj8b5rLhQu5g9T_OLcxA2XYZo" TargetMode="External"/><Relationship Id="rId15" Type="http://schemas.openxmlformats.org/officeDocument/2006/relationships/hyperlink" Target="https://disk.yandex.ru/i/T8FWr1ykAJxS8w" TargetMode="External"/><Relationship Id="rId10" Type="http://schemas.openxmlformats.org/officeDocument/2006/relationships/hyperlink" Target="https://drive.google.com/drive/folders/1eCly7SsuFhvDMeFylFB3kBN5iVjQmVVc" TargetMode="External"/><Relationship Id="rId4" Type="http://schemas.openxmlformats.org/officeDocument/2006/relationships/hyperlink" Target="https://drive.google.com/drive/folders/1t2aZxofqJkIR6z4h3L1dcTdHKO0wAql_" TargetMode="External"/><Relationship Id="rId9" Type="http://schemas.openxmlformats.org/officeDocument/2006/relationships/hyperlink" Target="https://drive.google.com/drive/folders/1BG1eISOYvaWb6ah3TF8ouD7a5u6Yqegr" TargetMode="External"/><Relationship Id="rId14" Type="http://schemas.openxmlformats.org/officeDocument/2006/relationships/hyperlink" Target="https://youtu.be/CsUsHEitNx0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_________Microsoft_Office_Word1.docx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632848" cy="1143000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Comic Sans MS" panose="030F0702030302020204" pitchFamily="66" charset="0"/>
              </a:rPr>
              <a:t>Муниципальное бюджетное учреждение дополнительного образования «Детско-юношеский центр г.Петровска Саратовской области»</a:t>
            </a:r>
            <a:br>
              <a:rPr lang="ru-RU" sz="2000" dirty="0" smtClean="0">
                <a:latin typeface="Comic Sans MS" panose="030F0702030302020204" pitchFamily="66" charset="0"/>
              </a:rPr>
            </a:br>
            <a:r>
              <a:rPr lang="ru-RU" sz="2000" dirty="0" smtClean="0">
                <a:latin typeface="Comic Sans MS" panose="030F0702030302020204" pitchFamily="66" charset="0"/>
              </a:rPr>
              <a:t>Саратовская область, Петровское муниципальное образование, г.Петровск, ул.Гоголя, 53</a:t>
            </a:r>
            <a:br>
              <a:rPr lang="ru-RU" sz="2000" dirty="0" smtClean="0">
                <a:latin typeface="Comic Sans MS" panose="030F0702030302020204" pitchFamily="66" charset="0"/>
              </a:rPr>
            </a:br>
            <a:r>
              <a:rPr lang="ru-RU" sz="2000" dirty="0" smtClean="0">
                <a:latin typeface="Comic Sans MS" panose="030F0702030302020204" pitchFamily="66" charset="0"/>
              </a:rPr>
              <a:t>«Лучший городской школьный музей»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4" name="Содержимое 3" descr="DSC048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988840"/>
            <a:ext cx="6034617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92696"/>
            <a:ext cx="5040560" cy="1282154"/>
          </a:xfrm>
        </p:spPr>
        <p:txBody>
          <a:bodyPr>
            <a:normAutofit fontScale="90000"/>
          </a:bodyPr>
          <a:lstStyle/>
          <a:p>
            <a:pPr algn="l"/>
            <a:r>
              <a:rPr lang="ru-RU" sz="1600" b="1" dirty="0" smtClean="0"/>
              <a:t>        Тематическая выставка «Старинные новогодние игрушки» проходила в реальном и онлайн-формате в декабре-январе уже три раза и стала традиционной. На базе выставки проводятся интерактивные экскурсии и театрализованные мероприятия. Многие посетители, став гостями выставки, приносят в дар музею старинные игрушки из семейных коллекций; количество экспонатов, среди которых много уникальных, выросло до пятисот. За все время работы выставки ее посетило более семисот человек (воспитанники детских садов, школьники, студенты, родители, педагоги, гости Петровска)</a:t>
            </a:r>
            <a:endParaRPr lang="ru-RU" sz="1600" b="1" dirty="0"/>
          </a:p>
        </p:txBody>
      </p:sp>
      <p:pic>
        <p:nvPicPr>
          <p:cNvPr id="5" name="Содержимое 4" descr="IMG_20211202_151712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t="3182"/>
          <a:stretch/>
        </p:blipFill>
        <p:spPr>
          <a:xfrm>
            <a:off x="5246593" y="250709"/>
            <a:ext cx="2956390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iGc5TwO3niM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t="18468" b="14633"/>
          <a:stretch/>
        </p:blipFill>
        <p:spPr>
          <a:xfrm>
            <a:off x="395536" y="2708920"/>
            <a:ext cx="3816424" cy="224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149080"/>
            <a:ext cx="2699792" cy="2024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5876"/>
          <a:stretch/>
        </p:blipFill>
        <p:spPr>
          <a:xfrm>
            <a:off x="1835696" y="4677556"/>
            <a:ext cx="3639663" cy="2023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392" y="188640"/>
            <a:ext cx="3456384" cy="2267961"/>
          </a:xfrm>
        </p:spPr>
        <p:txBody>
          <a:bodyPr>
            <a:normAutofit fontScale="90000"/>
          </a:bodyPr>
          <a:lstStyle/>
          <a:p>
            <a:r>
              <a:rPr lang="ru-RU" sz="1300" b="1" dirty="0" smtClean="0">
                <a:latin typeface="Comic Sans MS" panose="030F0702030302020204" pitchFamily="66" charset="0"/>
              </a:rPr>
              <a:t>У всех есть дома свой семейный клад —</a:t>
            </a:r>
            <a:br>
              <a:rPr lang="ru-RU" sz="1300" b="1" dirty="0" smtClean="0">
                <a:latin typeface="Comic Sans MS" panose="030F0702030302020204" pitchFamily="66" charset="0"/>
              </a:rPr>
            </a:br>
            <a:r>
              <a:rPr lang="ru-RU" sz="1300" b="1" dirty="0" smtClean="0">
                <a:latin typeface="Comic Sans MS" panose="030F0702030302020204" pitchFamily="66" charset="0"/>
              </a:rPr>
              <a:t>Богатым от него никто не станет,</a:t>
            </a:r>
            <a:br>
              <a:rPr lang="ru-RU" sz="1300" b="1" dirty="0" smtClean="0">
                <a:latin typeface="Comic Sans MS" panose="030F0702030302020204" pitchFamily="66" charset="0"/>
              </a:rPr>
            </a:br>
            <a:r>
              <a:rPr lang="ru-RU" sz="1300" b="1" dirty="0" smtClean="0">
                <a:latin typeface="Comic Sans MS" panose="030F0702030302020204" pitchFamily="66" charset="0"/>
              </a:rPr>
              <a:t>Но бережно сокровища хранят</a:t>
            </a:r>
            <a:br>
              <a:rPr lang="ru-RU" sz="1300" b="1" dirty="0" smtClean="0">
                <a:latin typeface="Comic Sans MS" panose="030F0702030302020204" pitchFamily="66" charset="0"/>
              </a:rPr>
            </a:br>
            <a:r>
              <a:rPr lang="ru-RU" sz="1300" b="1" dirty="0" smtClean="0">
                <a:latin typeface="Comic Sans MS" panose="030F0702030302020204" pitchFamily="66" charset="0"/>
              </a:rPr>
              <a:t>В коробке или в старом чемодане.</a:t>
            </a:r>
            <a:br>
              <a:rPr lang="ru-RU" sz="1300" b="1" dirty="0" smtClean="0">
                <a:latin typeface="Comic Sans MS" panose="030F0702030302020204" pitchFamily="66" charset="0"/>
              </a:rPr>
            </a:br>
            <a:r>
              <a:rPr lang="ru-RU" sz="1300" b="1" dirty="0" smtClean="0">
                <a:latin typeface="Comic Sans MS" panose="030F0702030302020204" pitchFamily="66" charset="0"/>
              </a:rPr>
              <a:t>Они хрупки, блестящи и тонки,</a:t>
            </a:r>
            <a:br>
              <a:rPr lang="ru-RU" sz="1300" b="1" dirty="0" smtClean="0">
                <a:latin typeface="Comic Sans MS" panose="030F0702030302020204" pitchFamily="66" charset="0"/>
              </a:rPr>
            </a:br>
            <a:r>
              <a:rPr lang="ru-RU" sz="1300" b="1" dirty="0" smtClean="0">
                <a:latin typeface="Comic Sans MS" panose="030F0702030302020204" pitchFamily="66" charset="0"/>
              </a:rPr>
              <a:t>И красоты волшебно-филигранной!</a:t>
            </a:r>
            <a:br>
              <a:rPr lang="ru-RU" sz="1300" b="1" dirty="0" smtClean="0">
                <a:latin typeface="Comic Sans MS" panose="030F0702030302020204" pitchFamily="66" charset="0"/>
              </a:rPr>
            </a:br>
            <a:r>
              <a:rPr lang="ru-RU" sz="1300" b="1" dirty="0" smtClean="0">
                <a:latin typeface="Comic Sans MS" panose="030F0702030302020204" pitchFamily="66" charset="0"/>
              </a:rPr>
              <a:t>Они разбиться могут на куски,</a:t>
            </a:r>
            <a:br>
              <a:rPr lang="ru-RU" sz="1300" b="1" dirty="0" smtClean="0">
                <a:latin typeface="Comic Sans MS" panose="030F0702030302020204" pitchFamily="66" charset="0"/>
              </a:rPr>
            </a:br>
            <a:r>
              <a:rPr lang="ru-RU" sz="1300" b="1" dirty="0" smtClean="0">
                <a:latin typeface="Comic Sans MS" panose="030F0702030302020204" pitchFamily="66" charset="0"/>
              </a:rPr>
              <a:t>И жалко их бывает несказанно!</a:t>
            </a:r>
            <a:br>
              <a:rPr lang="ru-RU" sz="1300" b="1" dirty="0" smtClean="0">
                <a:latin typeface="Comic Sans MS" panose="030F0702030302020204" pitchFamily="66" charset="0"/>
              </a:rPr>
            </a:br>
            <a:r>
              <a:rPr lang="ru-RU" sz="1300" b="1" dirty="0" smtClean="0">
                <a:latin typeface="Comic Sans MS" panose="030F0702030302020204" pitchFamily="66" charset="0"/>
              </a:rPr>
              <a:t>Их ценность не в каратах, не в цене,</a:t>
            </a:r>
            <a:r>
              <a:rPr lang="ru-RU" b="1" dirty="0" smtClean="0">
                <a:latin typeface="Comic Sans MS" panose="030F0702030302020204" pitchFamily="66" charset="0"/>
              </a:rPr>
              <a:t/>
            </a:r>
            <a:br>
              <a:rPr lang="ru-RU" b="1" dirty="0" smtClean="0">
                <a:latin typeface="Comic Sans MS" panose="030F0702030302020204" pitchFamily="66" charset="0"/>
              </a:rPr>
            </a:br>
            <a:r>
              <a:rPr lang="ru-RU" sz="1300" b="1" dirty="0" smtClean="0">
                <a:latin typeface="Comic Sans MS" panose="030F0702030302020204" pitchFamily="66" charset="0"/>
              </a:rPr>
              <a:t>Но, нам передаваясь по наследству,</a:t>
            </a:r>
            <a:br>
              <a:rPr lang="ru-RU" sz="1300" b="1" dirty="0" smtClean="0">
                <a:latin typeface="Comic Sans MS" panose="030F0702030302020204" pitchFamily="66" charset="0"/>
              </a:rPr>
            </a:br>
            <a:r>
              <a:rPr lang="ru-RU" sz="1300" b="1" dirty="0" smtClean="0">
                <a:latin typeface="Comic Sans MS" panose="030F0702030302020204" pitchFamily="66" charset="0"/>
              </a:rPr>
              <a:t>Они рождают трепет в глубине,</a:t>
            </a:r>
            <a:br>
              <a:rPr lang="ru-RU" sz="1300" b="1" dirty="0" smtClean="0">
                <a:latin typeface="Comic Sans MS" panose="030F0702030302020204" pitchFamily="66" charset="0"/>
              </a:rPr>
            </a:br>
            <a:r>
              <a:rPr lang="ru-RU" sz="1300" b="1" dirty="0" smtClean="0">
                <a:latin typeface="Comic Sans MS" panose="030F0702030302020204" pitchFamily="66" charset="0"/>
              </a:rPr>
              <a:t>Что дорог и знаком любому с детства.</a:t>
            </a:r>
            <a:endParaRPr lang="ru-RU" sz="1300" b="1" dirty="0">
              <a:latin typeface="Comic Sans MS" panose="030F0702030302020204" pitchFamily="66" charset="0"/>
            </a:endParaRPr>
          </a:p>
        </p:txBody>
      </p:sp>
      <p:pic>
        <p:nvPicPr>
          <p:cNvPr id="7" name="Содержимое 6" descr="EKbcSItsiwM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t="9438" r="5246"/>
          <a:stretch/>
        </p:blipFill>
        <p:spPr>
          <a:xfrm>
            <a:off x="457200" y="2708920"/>
            <a:ext cx="3826768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Содержимое 9" descr="DSC0323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48064" y="310351"/>
            <a:ext cx="3174504" cy="2943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412" y="3933056"/>
            <a:ext cx="2843808" cy="2132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327" y="260648"/>
            <a:ext cx="9073008" cy="1143000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Comic Sans MS" panose="030F0702030302020204" pitchFamily="66" charset="0"/>
              </a:rPr>
              <a:t>Каждый музей гордится своими экспонатами; есть уникальные артефакты и в музее «Петровский патриот». Расскажем о самых ярких. </a:t>
            </a:r>
            <a:br>
              <a:rPr lang="ru-RU" sz="2000" dirty="0" smtClean="0">
                <a:latin typeface="Comic Sans MS" panose="030F0702030302020204" pitchFamily="66" charset="0"/>
              </a:rPr>
            </a:br>
            <a:r>
              <a:rPr lang="ru-RU" sz="2000" dirty="0">
                <a:latin typeface="Comic Sans MS" panose="030F0702030302020204" pitchFamily="66" charset="0"/>
              </a:rPr>
              <a:t/>
            </a:r>
            <a:br>
              <a:rPr lang="ru-RU" sz="2000" dirty="0">
                <a:latin typeface="Comic Sans MS" panose="030F0702030302020204" pitchFamily="66" charset="0"/>
              </a:rPr>
            </a:br>
            <a:r>
              <a:rPr lang="ru-RU" sz="2000" dirty="0" smtClean="0">
                <a:latin typeface="Comic Sans MS" panose="030F0702030302020204" pitchFamily="66" charset="0"/>
              </a:rPr>
              <a:t>Первые два – археологические находки.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4279" y="1854994"/>
            <a:ext cx="4040188" cy="639762"/>
          </a:xfrm>
        </p:spPr>
        <p:txBody>
          <a:bodyPr>
            <a:noAutofit/>
          </a:bodyPr>
          <a:lstStyle/>
          <a:p>
            <a:r>
              <a:rPr lang="ru-RU" sz="1100" dirty="0" smtClean="0"/>
              <a:t>Горшочек лепной  </a:t>
            </a:r>
            <a:r>
              <a:rPr lang="ru-RU" sz="1100" dirty="0" err="1" smtClean="0"/>
              <a:t>сероглиняный</a:t>
            </a:r>
            <a:r>
              <a:rPr lang="ru-RU" sz="1100" dirty="0" smtClean="0"/>
              <a:t> эпохи раннего железного века. Орнамент выполнен вдавливанием трубочки. Предположительно – эпоха сарматов (кочевых племен </a:t>
            </a:r>
            <a:r>
              <a:rPr lang="en-US" sz="1100" dirty="0" smtClean="0"/>
              <a:t>III</a:t>
            </a:r>
            <a:r>
              <a:rPr lang="ru-RU" sz="1100" dirty="0" smtClean="0"/>
              <a:t> в. до н. – </a:t>
            </a:r>
            <a:r>
              <a:rPr lang="en-US" sz="1100" dirty="0" smtClean="0"/>
              <a:t>IV</a:t>
            </a:r>
            <a:r>
              <a:rPr lang="ru-RU" sz="1100" dirty="0" smtClean="0"/>
              <a:t> в. н.э.). Случайная находка в Правобережье Саратовской области. Обнаружен  участниками экспедиции, кружковцами Саратовского музея краеведения в  1990-х гг.</a:t>
            </a:r>
            <a:endParaRPr lang="ru-RU" sz="1100" dirty="0"/>
          </a:p>
        </p:txBody>
      </p:sp>
      <p:pic>
        <p:nvPicPr>
          <p:cNvPr id="7" name="Содержимое 6" descr="DSC0534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34279" y="2937583"/>
            <a:ext cx="4040188" cy="3030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856008"/>
            <a:ext cx="4041775" cy="639762"/>
          </a:xfrm>
        </p:spPr>
        <p:txBody>
          <a:bodyPr>
            <a:noAutofit/>
          </a:bodyPr>
          <a:lstStyle/>
          <a:p>
            <a:r>
              <a:rPr lang="ru-RU" sz="1100" dirty="0" smtClean="0"/>
              <a:t>Скол пластинчатый кварцитовый с дорсальной </a:t>
            </a:r>
            <a:r>
              <a:rPr lang="ru-RU" sz="1100" dirty="0" err="1" smtClean="0"/>
              <a:t>оббивкой</a:t>
            </a:r>
            <a:r>
              <a:rPr lang="ru-RU" sz="1100" dirty="0" smtClean="0"/>
              <a:t>. Палеолит ( конкретно датируется приблизительно 100-50 тысяч лет назад). Стоянка-мастерская близ </a:t>
            </a:r>
            <a:r>
              <a:rPr lang="ru-RU" sz="1100" dirty="0" err="1" smtClean="0"/>
              <a:t>с.Непряхино</a:t>
            </a:r>
            <a:r>
              <a:rPr lang="ru-RU" sz="1100" dirty="0" smtClean="0"/>
              <a:t> </a:t>
            </a:r>
            <a:r>
              <a:rPr lang="ru-RU" sz="1100" dirty="0" err="1" smtClean="0"/>
              <a:t>Озинского</a:t>
            </a:r>
            <a:r>
              <a:rPr lang="ru-RU" sz="1100" dirty="0" smtClean="0"/>
              <a:t> района Саратовской области. Обнаружен в осыпи оврага рядом со стоянкой в 1980-х гг. при  археологических разведках местности.</a:t>
            </a:r>
            <a:endParaRPr lang="ru-RU" sz="1100" dirty="0"/>
          </a:p>
        </p:txBody>
      </p:sp>
      <p:pic>
        <p:nvPicPr>
          <p:cNvPr id="8" name="Содержимое 7" descr="DSC0535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937583"/>
            <a:ext cx="4041775" cy="3031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5077773" y="908720"/>
            <a:ext cx="4041775" cy="7921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b="1" dirty="0" smtClean="0"/>
              <a:t>     Люлька-зыбка из дерева на кожаном подвесе. Привезена из села </a:t>
            </a:r>
            <a:r>
              <a:rPr lang="ru-RU" sz="1400" b="1" dirty="0" err="1" smtClean="0"/>
              <a:t>Сосновоборское</a:t>
            </a:r>
            <a:r>
              <a:rPr lang="ru-RU" sz="1400" b="1" dirty="0" smtClean="0"/>
              <a:t>  Петровского района Саратовской области. В Саратовской области существовал местный термин – «</a:t>
            </a:r>
            <a:r>
              <a:rPr lang="ru-RU" sz="1400" b="1" dirty="0" err="1" smtClean="0"/>
              <a:t>убаюкалка</a:t>
            </a:r>
            <a:r>
              <a:rPr lang="ru-RU" sz="1400" b="1" dirty="0" smtClean="0"/>
              <a:t>».</a:t>
            </a:r>
            <a:endParaRPr lang="ru-RU" sz="14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395536" y="1037431"/>
            <a:ext cx="4040188" cy="86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b="1" dirty="0" smtClean="0"/>
              <a:t>    Лапти каждодневные и праздничные. Выполнены местными мастерами в конце </a:t>
            </a:r>
            <a:r>
              <a:rPr lang="en-US" sz="1400" b="1" dirty="0" smtClean="0"/>
              <a:t>XIX</a:t>
            </a:r>
            <a:r>
              <a:rPr lang="ru-RU" sz="1400" b="1" dirty="0" smtClean="0"/>
              <a:t> века. Привезены из села </a:t>
            </a:r>
            <a:r>
              <a:rPr lang="ru-RU" sz="1400" b="1" dirty="0" err="1" smtClean="0"/>
              <a:t>Сосновоборское</a:t>
            </a:r>
            <a:r>
              <a:rPr lang="ru-RU" sz="1400" b="1" dirty="0" smtClean="0"/>
              <a:t>  Петровского района Саратовской области.</a:t>
            </a:r>
            <a:endParaRPr lang="ru-RU" sz="1400" b="1" dirty="0"/>
          </a:p>
        </p:txBody>
      </p:sp>
      <p:pic>
        <p:nvPicPr>
          <p:cNvPr id="7" name="Содержимое 6" descr="DSC04529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51520" y="2306606"/>
            <a:ext cx="4040188" cy="3816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42875"/>
            <a:ext cx="8229600" cy="519113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Comic Sans MS" panose="030F0702030302020204" pitchFamily="66" charset="0"/>
              </a:rPr>
              <a:t>Следующие предметы относятся к этнографическим артефактам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337" b="2364"/>
          <a:stretch/>
        </p:blipFill>
        <p:spPr>
          <a:xfrm>
            <a:off x="4449716" y="2328910"/>
            <a:ext cx="3369568" cy="4056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Содержимое 3" descr="DSC04821.JPG"/>
          <p:cNvPicPr>
            <a:picLocks noChangeAspect="1"/>
          </p:cNvPicPr>
          <p:nvPr/>
        </p:nvPicPr>
        <p:blipFill rotWithShape="1">
          <a:blip r:embed="rId4" cstate="print"/>
          <a:srcRect l="77445" t="24497" b="32546"/>
          <a:stretch/>
        </p:blipFill>
        <p:spPr>
          <a:xfrm>
            <a:off x="7149286" y="1870665"/>
            <a:ext cx="1738436" cy="2483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Comic Sans MS" panose="030F0702030302020204" pitchFamily="66" charset="0"/>
              </a:rPr>
              <a:t>Интересные артефакты первой половины </a:t>
            </a:r>
            <a:r>
              <a:rPr lang="en-US" sz="2000" dirty="0" smtClean="0">
                <a:latin typeface="Comic Sans MS" panose="030F0702030302020204" pitchFamily="66" charset="0"/>
              </a:rPr>
              <a:t>XX</a:t>
            </a:r>
            <a:r>
              <a:rPr lang="ru-RU" sz="2000" dirty="0" smtClean="0">
                <a:latin typeface="Comic Sans MS" panose="030F0702030302020204" pitchFamily="66" charset="0"/>
              </a:rPr>
              <a:t> столетия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1400" dirty="0" smtClean="0"/>
              <a:t>    Дорожный сундук с двумя внутренними отделениями и </a:t>
            </a:r>
            <a:r>
              <a:rPr lang="ru-RU" sz="1400" dirty="0" err="1" smtClean="0"/>
              <a:t>наружним</a:t>
            </a:r>
            <a:r>
              <a:rPr lang="ru-RU" sz="1400" dirty="0" smtClean="0"/>
              <a:t> замком. Бытовал до начала </a:t>
            </a:r>
            <a:r>
              <a:rPr lang="en-US" sz="1400" dirty="0" smtClean="0"/>
              <a:t>XX</a:t>
            </a:r>
            <a:r>
              <a:rPr lang="ru-RU" sz="1400" dirty="0" smtClean="0"/>
              <a:t> столетия, обнаружен в Петровске в старом доме. Передан в дар педагогом ДЮЦ Еленой </a:t>
            </a:r>
            <a:r>
              <a:rPr lang="ru-RU" sz="1400" dirty="0" err="1" smtClean="0"/>
              <a:t>Кудашкиной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7" name="Содержимое 6" descr="DSC0446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ru-RU" sz="1400" dirty="0" smtClean="0"/>
              <a:t>     Детская кожаная коляска. 1930-е гг. Принадлежала жительнице г.Петровска и передавалась по наследству на протяжении десятилетий. Затем долгие годы хранилась на чердаке дачного домика. Передана в дар учителем Захаровой О.Г.</a:t>
            </a:r>
            <a:endParaRPr lang="ru-RU" sz="1400" dirty="0"/>
          </a:p>
        </p:txBody>
      </p:sp>
      <p:pic>
        <p:nvPicPr>
          <p:cNvPr id="8" name="Содержимое 7" descr="DSC0534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Comic Sans MS" panose="030F0702030302020204" pitchFamily="66" charset="0"/>
              </a:rPr>
              <a:t>В экспозиции, посвященной Великой Отечественной войне, выставлены подлинные артефакты: фронтовые письма и фотографии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1400" dirty="0" smtClean="0"/>
              <a:t>Знаменитое письмо-треугольник, передано в музей директором ДЮЦ Людмилой Широковой из семейного архива.</a:t>
            </a:r>
            <a:endParaRPr lang="ru-RU" sz="1400" dirty="0"/>
          </a:p>
        </p:txBody>
      </p:sp>
      <p:pic>
        <p:nvPicPr>
          <p:cNvPr id="7" name="Содержимое 6" descr="IMG_20200204_111735_resized_20200204_11194327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673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704805"/>
            <a:ext cx="4041775" cy="639762"/>
          </a:xfrm>
        </p:spPr>
        <p:txBody>
          <a:bodyPr>
            <a:noAutofit/>
          </a:bodyPr>
          <a:lstStyle/>
          <a:p>
            <a:r>
              <a:rPr lang="ru-RU" sz="1400" dirty="0" smtClean="0"/>
              <a:t>Открытое письмо с фронта в </a:t>
            </a:r>
            <a:r>
              <a:rPr lang="ru-RU" sz="1400" dirty="0" err="1" smtClean="0"/>
              <a:t>г.Энгельс</a:t>
            </a:r>
            <a:r>
              <a:rPr lang="ru-RU" sz="1400" dirty="0" smtClean="0"/>
              <a:t>, жене, написано уже после Победы. Передано в музей (для изготовления копии) педагогом ДЮЦ Юлией Матюхиной из семейного архива.</a:t>
            </a:r>
            <a:endParaRPr lang="ru-RU" sz="1400" dirty="0"/>
          </a:p>
        </p:txBody>
      </p:sp>
      <p:pic>
        <p:nvPicPr>
          <p:cNvPr id="8" name="Содержимое 7" descr="DSC0842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4764869" y="2685765"/>
            <a:ext cx="3958492" cy="3288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752"/>
            <a:ext cx="4187825" cy="1143000"/>
          </a:xfrm>
        </p:spPr>
        <p:txBody>
          <a:bodyPr/>
          <a:lstStyle/>
          <a:p>
            <a:r>
              <a:rPr lang="ru-RU" dirty="0" smtClean="0">
                <a:latin typeface="Comic Sans MS" panose="030F0702030302020204" pitchFamily="66" charset="0"/>
              </a:rPr>
              <a:t>«Мы помним»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Фото сделано в Феодосии 25 июня 1941 г. Семья Рубиновых провожает отца и мужа на фронт.</a:t>
            </a:r>
            <a:endParaRPr lang="ru-RU" dirty="0"/>
          </a:p>
        </p:txBody>
      </p:sp>
      <p:pic>
        <p:nvPicPr>
          <p:cNvPr id="7" name="Содержимое 6" descr="DSC0841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64904"/>
            <a:ext cx="4040188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834107"/>
          </a:xfrm>
        </p:spPr>
        <p:txBody>
          <a:bodyPr>
            <a:noAutofit/>
          </a:bodyPr>
          <a:lstStyle/>
          <a:p>
            <a:r>
              <a:rPr lang="ru-RU" sz="1400" dirty="0" smtClean="0"/>
              <a:t>Послевоенное фото. Сделано в августе 1945 г., после возвращения Михаила Рубинова с фронта, уже в Саратов, куда была эвакуирована семья. Рубинов прошел всю войну, дошел до Берлина и вернулся к семье и детям после долгого лечения в госпитале. С этой фотографией правнуки героя выходят на шествие Бессмертного полка 9 мая.</a:t>
            </a:r>
            <a:endParaRPr lang="ru-RU" sz="1400" dirty="0"/>
          </a:p>
        </p:txBody>
      </p:sp>
      <p:pic>
        <p:nvPicPr>
          <p:cNvPr id="8" name="Содержимое 7" descr="DSC0841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717033" y="3001615"/>
            <a:ext cx="3897758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368" b="23931"/>
          <a:stretch/>
        </p:blipFill>
        <p:spPr>
          <a:xfrm>
            <a:off x="683568" y="5517232"/>
            <a:ext cx="3813820" cy="11521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2160240"/>
          </a:xfrm>
        </p:spPr>
        <p:txBody>
          <a:bodyPr>
            <a:normAutofit/>
          </a:bodyPr>
          <a:lstStyle/>
          <a:p>
            <a:pPr algn="l"/>
            <a:r>
              <a:rPr lang="ru-RU" sz="1200" dirty="0" smtClean="0"/>
              <a:t>Оцифровка охватила более 50% всех экспонатов музея:  при переходе на дистанционное обучение в 2018 году педагогами Еленой </a:t>
            </a:r>
            <a:r>
              <a:rPr lang="ru-RU" sz="1200" dirty="0" err="1" smtClean="0"/>
              <a:t>Кудашкиной</a:t>
            </a:r>
            <a:r>
              <a:rPr lang="ru-RU" sz="1200" dirty="0" smtClean="0"/>
              <a:t> и Юлией Матюхиной при помощи активистов-юнармейцев было отснято большинство экспонатов основного фонда. Этому способствовало размещение  на специальном сайте ДЮЦ цикла </a:t>
            </a:r>
            <a:r>
              <a:rPr lang="ru-RU" sz="1200" dirty="0" err="1" smtClean="0"/>
              <a:t>онлайн-экскурсий</a:t>
            </a:r>
            <a:r>
              <a:rPr lang="ru-RU" sz="1200" dirty="0" smtClean="0"/>
              <a:t> «История одного экспоната» (всего было подготовлено 12 легенд). Для участия в конкурсах разных уровней, в том числе в </a:t>
            </a:r>
            <a:r>
              <a:rPr lang="ru-RU" sz="1200" dirty="0" err="1" smtClean="0"/>
              <a:t>грантовских</a:t>
            </a:r>
            <a:r>
              <a:rPr lang="ru-RU" sz="1200" dirty="0" smtClean="0"/>
              <a:t> проектах «Старший брат Санкт-Петербурга» и «С миру по нитке» </a:t>
            </a:r>
            <a:r>
              <a:rPr lang="ru-RU" sz="1200" dirty="0" err="1" smtClean="0"/>
              <a:t>отснимались</a:t>
            </a:r>
            <a:r>
              <a:rPr lang="ru-RU" sz="1200" dirty="0" smtClean="0"/>
              <a:t> </a:t>
            </a:r>
            <a:r>
              <a:rPr lang="ru-RU" sz="1200" dirty="0" err="1" smtClean="0"/>
              <a:t>винтажные</a:t>
            </a:r>
            <a:r>
              <a:rPr lang="ru-RU" sz="1200" dirty="0" smtClean="0"/>
              <a:t> новогодние игрушки, одежда, предметы быта и археологии, старинная вышивка, предметы военного времени, фронтовые письма и фотографии, целые разделы экспозиции. На сайт и в социальных сетях размещались видеоролики с виртуальными экскурсиями: «Новые экспонаты музея «Петровский патриот», «Глиняная посуда», «Как жили древние люди», «Народы Петровского края».</a:t>
            </a:r>
            <a:br>
              <a:rPr lang="ru-RU" sz="1200" dirty="0" smtClean="0"/>
            </a:br>
            <a:r>
              <a:rPr lang="ru-RU" sz="1200" dirty="0" smtClean="0"/>
              <a:t>На базе музея регулярно проходят Муниципальные творческие </a:t>
            </a:r>
            <a:r>
              <a:rPr lang="ru-RU" sz="1200" dirty="0" err="1" smtClean="0"/>
              <a:t>онлайн-конкурсы</a:t>
            </a:r>
            <a:r>
              <a:rPr lang="ru-RU" sz="1200" dirty="0" smtClean="0"/>
              <a:t> краеведческой тематики, материалы которых размещаются в социальных сетях и на сайте ДЮЦ. </a:t>
            </a:r>
            <a:endParaRPr lang="ru-RU" sz="1200" dirty="0"/>
          </a:p>
        </p:txBody>
      </p:sp>
      <p:pic>
        <p:nvPicPr>
          <p:cNvPr id="7" name="Содержимое 6" descr="DSC0305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72208" y="2274141"/>
            <a:ext cx="2232248" cy="2133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Содержимое 7" descr="Виртуальная экскурсия история одного экспоната. Часть 4. Скалка и решето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2814467" y="2274141"/>
            <a:ext cx="2232248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7" name="Picture 5" descr="C:\Users\Admin\Desktop\ДЮц новое\фото для мероприятий\фото новые\экспозиция\DSC03610.JPG"/>
          <p:cNvPicPr>
            <a:picLocks noChangeAspect="1" noChangeArrowheads="1"/>
          </p:cNvPicPr>
          <p:nvPr/>
        </p:nvPicPr>
        <p:blipFill rotWithShape="1">
          <a:blip r:embed="rId4" cstate="print"/>
          <a:srcRect l="18204"/>
          <a:stretch/>
        </p:blipFill>
        <p:spPr bwMode="auto">
          <a:xfrm>
            <a:off x="6012160" y="2045133"/>
            <a:ext cx="2944966" cy="2419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8" name="Picture 6" descr="C:\Users\Admin\Desktop\ДЮц новое\фото для мероприятий\фото новые\экспозиция\экспозиция2\DSC045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464217"/>
            <a:ext cx="3110198" cy="2332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9" name="Picture 7" descr="C:\Users\Admin\Desktop\ДЮц новое\фото для мероприятий\фото новые\экспозиция\экспозиция2\DSC048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4577866"/>
            <a:ext cx="2376264" cy="2214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200" t="59450"/>
          <a:stretch/>
        </p:blipFill>
        <p:spPr>
          <a:xfrm>
            <a:off x="3920747" y="3861048"/>
            <a:ext cx="1995686" cy="2780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5038" y="116632"/>
            <a:ext cx="6851806" cy="50405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Фрагменты экспозиции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24579" name="Picture 3" descr="C:\Users\Admin\Desktop\ДЮц новое\фото для мероприятий\фото новые\экспозиция\DSC05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771137"/>
            <a:ext cx="2460792" cy="2561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1" name="Picture 5" descr="C:\Users\Admin\Desktop\DSC044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953452"/>
            <a:ext cx="2076340" cy="2904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600" t="20601" b="17450"/>
          <a:stretch/>
        </p:blipFill>
        <p:spPr>
          <a:xfrm>
            <a:off x="7163537" y="121612"/>
            <a:ext cx="1563638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6901" r="46063" b="10101"/>
          <a:stretch/>
        </p:blipFill>
        <p:spPr>
          <a:xfrm>
            <a:off x="2627784" y="980728"/>
            <a:ext cx="2376264" cy="2081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00" t="60900" r="62201" b="650"/>
          <a:stretch/>
        </p:blipFill>
        <p:spPr>
          <a:xfrm>
            <a:off x="3707904" y="3356992"/>
            <a:ext cx="1800200" cy="263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4" name="Picture 2" descr="C:\Users\Admin\Desktop\ДЮц новое\фото\фото музей\экспозиция\DSC060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908720"/>
            <a:ext cx="2958480" cy="3028950"/>
          </a:xfrm>
          <a:prstGeom prst="rect">
            <a:avLst/>
          </a:prstGeom>
          <a:noFill/>
        </p:spPr>
      </p:pic>
      <p:pic>
        <p:nvPicPr>
          <p:cNvPr id="23555" name="Picture 3" descr="C:\Users\Admin\Desktop\ДЮц новое\фото\фото музей\экспозиция\новые поступления\DSC0654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933056"/>
            <a:ext cx="1944216" cy="2160240"/>
          </a:xfrm>
          <a:prstGeom prst="rect">
            <a:avLst/>
          </a:prstGeom>
          <a:noFill/>
        </p:spPr>
      </p:pic>
      <p:pic>
        <p:nvPicPr>
          <p:cNvPr id="23556" name="Picture 4" descr="C:\Users\Admin\Desktop\photo_2023-04-06_11-32-1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8064" y="3933056"/>
            <a:ext cx="4176464" cy="273630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Comic Sans MS" panose="030F0702030302020204" pitchFamily="66" charset="0"/>
              </a:rPr>
              <a:t>С марта 2022 года фотографируются и выкладываются на сайт ДЮЦ абсолютно все новые поступления, количество которых за последние полгода превысило 100 предметов, а также фотографии экскурсий и театрализованных мероприятий, в которых используются экспонаты экспозиции. В планах – продолжение оцифровки и подготовка новых виртуальных экскурсий и видеороликов под девизом музея: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4" name="Содержимое 3" descr="DSC02953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6741" t="4773" r="1124" b="2949"/>
          <a:stretch/>
        </p:blipFill>
        <p:spPr>
          <a:xfrm>
            <a:off x="1475656" y="2060848"/>
            <a:ext cx="5904656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42992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Уставные документы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C:\Users\Admin\Desktop\ДЮц новое\по музею\документы для страницы музея\Положение-устав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/>
          <a:srcRect l="1190" t="-3509" r="-1190" b="3509"/>
          <a:stretch/>
        </p:blipFill>
        <p:spPr bwMode="auto">
          <a:xfrm>
            <a:off x="142193" y="1268760"/>
            <a:ext cx="2915009" cy="4104456"/>
          </a:xfrm>
          <a:prstGeom prst="rect">
            <a:avLst/>
          </a:prstGeom>
          <a:noFill/>
        </p:spPr>
      </p:pic>
      <p:pic>
        <p:nvPicPr>
          <p:cNvPr id="1027" name="Picture 3" descr="C:\Users\Admin\Desktop\ДЮц новое\по музею\документы для страницы музея\Петровский патриот.pptx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1349" y="2564904"/>
            <a:ext cx="2910878" cy="4061690"/>
          </a:xfrm>
          <a:prstGeom prst="rect">
            <a:avLst/>
          </a:prstGeom>
          <a:noFill/>
        </p:spPr>
      </p:pic>
      <p:pic>
        <p:nvPicPr>
          <p:cNvPr id="1028" name="Picture 4" descr="C:\Users\Admin\Desktop\ДЮц новое\по музею\документы для страницы музея\ШМ протокол 2 от 25 06 201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756" r="2440"/>
          <a:stretch/>
        </p:blipFill>
        <p:spPr bwMode="auto">
          <a:xfrm>
            <a:off x="3134235" y="1988840"/>
            <a:ext cx="2800892" cy="4124676"/>
          </a:xfrm>
          <a:prstGeom prst="rect">
            <a:avLst/>
          </a:prstGeom>
          <a:noFill/>
        </p:spPr>
      </p:pic>
      <p:graphicFrame>
        <p:nvGraphicFramePr>
          <p:cNvPr id="512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340236376"/>
              </p:ext>
            </p:extLst>
          </p:nvPr>
        </p:nvGraphicFramePr>
        <p:xfrm>
          <a:off x="6377225" y="63983"/>
          <a:ext cx="2368610" cy="2409553"/>
        </p:xfrm>
        <a:graphic>
          <a:graphicData uri="http://schemas.openxmlformats.org/presentationml/2006/ole">
            <p:oleObj spid="_x0000_s5129" name="CorelDRAW" r:id="rId7" imgW="2733160" imgH="2822403" progId="CorelDraw.Graphic.21">
              <p:embed/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Стенд СВО</a:t>
            </a:r>
            <a:endParaRPr lang="ru-RU" dirty="0"/>
          </a:p>
        </p:txBody>
      </p:sp>
      <p:pic>
        <p:nvPicPr>
          <p:cNvPr id="5" name="Содержимое 4" descr="DSC0680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DSC0668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480" y="116632"/>
            <a:ext cx="8229600" cy="3384376"/>
          </a:xfrm>
        </p:spPr>
        <p:txBody>
          <a:bodyPr>
            <a:normAutofit fontScale="90000"/>
          </a:bodyPr>
          <a:lstStyle/>
          <a:p>
            <a:pPr algn="l"/>
            <a:r>
              <a:rPr lang="ru-RU" sz="1600" b="1" dirty="0" smtClean="0"/>
              <a:t>Этапы оцифровки:</a:t>
            </a:r>
            <a:br>
              <a:rPr lang="ru-RU" sz="1600" b="1" dirty="0" smtClean="0"/>
            </a:br>
            <a:r>
              <a:rPr lang="ru-RU" sz="1600" b="1" dirty="0" smtClean="0"/>
              <a:t>1. Сентябрь – декабрь 2022 года - Раздел археологии (всего предметов основного фонда – 94, из них оцифровано 9).</a:t>
            </a:r>
            <a:br>
              <a:rPr lang="ru-RU" sz="1600" b="1" dirty="0" smtClean="0"/>
            </a:br>
            <a:r>
              <a:rPr lang="ru-RU" sz="1600" b="1" dirty="0" smtClean="0"/>
              <a:t>2. Сентябрь – декабрь 2022 года - этнография (всего предметов – 387, из них оцифровано 210).</a:t>
            </a:r>
            <a:br>
              <a:rPr lang="ru-RU" sz="1600" b="1" dirty="0" smtClean="0"/>
            </a:br>
            <a:r>
              <a:rPr lang="ru-RU" sz="1600" b="1" dirty="0" smtClean="0"/>
              <a:t>3.Январь-февраль 2023 года - артефакты периода Великой Отечественной войны (из 32 предметов оцифровано 29, включая новые поступления).</a:t>
            </a:r>
            <a:br>
              <a:rPr lang="ru-RU" sz="1600" b="1" dirty="0" smtClean="0"/>
            </a:br>
            <a:r>
              <a:rPr lang="ru-RU" sz="1600" b="1" dirty="0" smtClean="0"/>
              <a:t>4.Февраль 2023 года - </a:t>
            </a:r>
            <a:r>
              <a:rPr lang="ru-RU" sz="1600" b="1" dirty="0" err="1" smtClean="0"/>
              <a:t>винтажная</a:t>
            </a:r>
            <a:r>
              <a:rPr lang="ru-RU" sz="1600" b="1" dirty="0" smtClean="0"/>
              <a:t> одежда, бытовые предметы, мебель (на сегодняшний день оцифровано около 60% всех экспонатов).</a:t>
            </a:r>
            <a:br>
              <a:rPr lang="ru-RU" sz="1600" b="1" dirty="0" smtClean="0"/>
            </a:br>
            <a:r>
              <a:rPr lang="ru-RU" sz="1600" b="1" dirty="0" smtClean="0"/>
              <a:t>5.Март 2023 года - предметы, раскрывающие историю комсомольского, пионерского и октябрятского движений (оцифровка только начата).</a:t>
            </a:r>
            <a:br>
              <a:rPr lang="ru-RU" sz="1600" b="1" dirty="0" smtClean="0"/>
            </a:br>
            <a:r>
              <a:rPr lang="ru-RU" sz="1600" b="1" dirty="0" smtClean="0"/>
              <a:t>6.Март-апрель 2023 года - детские  и новогодние игрушки, школьные принадлежности (уже оцифровано более 75%).</a:t>
            </a:r>
            <a:br>
              <a:rPr lang="ru-RU" sz="1600" b="1" dirty="0" smtClean="0"/>
            </a:br>
            <a:r>
              <a:rPr lang="ru-RU" sz="1600" b="1" dirty="0" smtClean="0"/>
              <a:t>7.Май 2023 года - книги, открытки, фотоальбомы, вязанье и вышивка второй половины </a:t>
            </a:r>
            <a:r>
              <a:rPr lang="en-US" sz="1600" b="1" dirty="0" smtClean="0"/>
              <a:t>XX</a:t>
            </a:r>
            <a:r>
              <a:rPr lang="ru-RU" sz="1600" b="1" dirty="0" smtClean="0"/>
              <a:t> столетия (оцифровка только начнется).</a:t>
            </a:r>
            <a:br>
              <a:rPr lang="ru-RU" sz="1600" b="1" dirty="0" smtClean="0"/>
            </a:br>
            <a:r>
              <a:rPr lang="ru-RU" sz="1600" b="1" dirty="0" smtClean="0"/>
              <a:t>8.Постоянно – экспонаты для продолжения цикла виртуальных экскурсий и новые поступления.</a:t>
            </a:r>
            <a:br>
              <a:rPr lang="ru-RU" sz="1600" b="1" dirty="0" smtClean="0"/>
            </a:br>
            <a:r>
              <a:rPr lang="ru-RU" sz="1600" b="1" dirty="0" smtClean="0"/>
              <a:t>9.Фото для подготовки афиш музея и </a:t>
            </a:r>
            <a:r>
              <a:rPr lang="ru-RU" sz="1600" b="1" dirty="0" err="1" smtClean="0"/>
              <a:t>грантовских</a:t>
            </a:r>
            <a:r>
              <a:rPr lang="ru-RU" sz="1600" b="1" dirty="0" smtClean="0"/>
              <a:t> проектов.</a:t>
            </a:r>
            <a:endParaRPr lang="ru-RU" sz="1600" b="1" dirty="0"/>
          </a:p>
        </p:txBody>
      </p:sp>
      <p:pic>
        <p:nvPicPr>
          <p:cNvPr id="4" name="Содержимое 3" descr="Афиша Музей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890" y="3822810"/>
            <a:ext cx="3410305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4" name="Picture 2" descr="C:\Users\Admin\Desktop\конкурс цифровых музеев\Фото\Фото 8. Афиш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7288" y="3666962"/>
            <a:ext cx="3011487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5" name="Picture 3" descr="C:\Users\Admin\Desktop\конкурс цифровых музеев\Фото\каникул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1787" y="3634056"/>
            <a:ext cx="2381803" cy="3113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435280" cy="692696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Comic Sans MS" panose="030F0702030302020204" pitchFamily="66" charset="0"/>
              </a:rPr>
              <a:t>Научная концепция экспозиции и научно-просветительской деятельности историко-краеведческого музея «Петровский патриот»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764704"/>
            <a:ext cx="3168352" cy="536145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4800" b="1" dirty="0" smtClean="0"/>
              <a:t>Основной целью музея является расширение образовательного пространства для учащихся объединений дополнительного образования, создание условий для реального выбора образовательных услуг, обеспечивающих развитие личностных качеств (самоорганизации, аналитического мышления, коммуникативных навыков и др.); приобщение к культуре Малой Родины; духовно-нравственное, патриотическое и гражданское воспитание.</a:t>
            </a:r>
          </a:p>
          <a:p>
            <a:pPr>
              <a:buNone/>
            </a:pPr>
            <a:r>
              <a:rPr lang="ru-RU" sz="4800" b="1" dirty="0" smtClean="0"/>
              <a:t>Формы деятельности музея:</a:t>
            </a:r>
          </a:p>
          <a:p>
            <a:pPr>
              <a:buNone/>
            </a:pPr>
            <a:r>
              <a:rPr lang="ru-RU" sz="4800" b="1" dirty="0" smtClean="0"/>
              <a:t>1.Изучение родного края (походы, экскурсии, написание творческих и исследовательских работ по архивным данным).</a:t>
            </a:r>
          </a:p>
          <a:p>
            <a:pPr>
              <a:buNone/>
            </a:pPr>
            <a:r>
              <a:rPr lang="ru-RU" sz="4800" b="1" dirty="0" smtClean="0"/>
              <a:t>2.Научно-фондовая работа (комплектация, хранение, запись и оформление экспонатов).</a:t>
            </a:r>
          </a:p>
          <a:p>
            <a:pPr>
              <a:buNone/>
            </a:pPr>
            <a:r>
              <a:rPr lang="ru-RU" sz="4800" b="1" dirty="0" smtClean="0"/>
              <a:t>3.Экспозиционно-выставочная деятельность (организация тематических выставок, расширение экспозиции за счет новых поступлений, организация выездных выставок в летний лагерь им. А.Гайдара).</a:t>
            </a:r>
          </a:p>
          <a:p>
            <a:pPr>
              <a:buNone/>
            </a:pPr>
            <a:r>
              <a:rPr lang="ru-RU" sz="4800" b="1" dirty="0" smtClean="0"/>
              <a:t>4.Экскурсионная (разработка и проведение экскурсий и лекций).</a:t>
            </a:r>
          </a:p>
          <a:p>
            <a:pPr>
              <a:buNone/>
            </a:pPr>
            <a:r>
              <a:rPr lang="ru-RU" sz="4800" b="1" dirty="0" smtClean="0"/>
              <a:t>5. Просветительская и культурно-массовая (написание сценариев и проведение театрализованных праздников, круглых столов, ролевых и деловых игр);</a:t>
            </a:r>
          </a:p>
          <a:p>
            <a:pPr>
              <a:buNone/>
            </a:pPr>
            <a:r>
              <a:rPr lang="ru-RU" sz="4800" b="1" dirty="0" smtClean="0"/>
              <a:t>6. Собирательская (археологические разведки, сбор артефактов, оформление новых, переданных в дар, экспонатов).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306374" y="692696"/>
            <a:ext cx="5735615" cy="3744416"/>
          </a:xfrm>
        </p:spPr>
        <p:txBody>
          <a:bodyPr>
            <a:noAutofit/>
          </a:bodyPr>
          <a:lstStyle/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На базе музея проводятся бесплатные обзорные и тематические экскурсии в игровой форме для разных возрастных групп. </a:t>
            </a:r>
          </a:p>
          <a:p>
            <a:pPr marL="0">
              <a:spcBef>
                <a:spcPts val="0"/>
              </a:spcBef>
              <a:buNone/>
            </a:pPr>
            <a:endParaRPr lang="ru-RU" sz="900" b="1" u="sng" dirty="0" smtClean="0"/>
          </a:p>
          <a:p>
            <a:pPr marL="0">
              <a:spcBef>
                <a:spcPts val="0"/>
              </a:spcBef>
              <a:buNone/>
            </a:pPr>
            <a:r>
              <a:rPr lang="ru-RU" sz="900" b="1" u="sng" dirty="0" smtClean="0"/>
              <a:t>Блок 1. Для воспитанников детских садов и учащихся начальной школы:</a:t>
            </a:r>
            <a:endParaRPr lang="ru-RU" sz="900" b="1" dirty="0" smtClean="0"/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1. «Здравствуй, музей!»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2. «Как жили древние люди».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3. «Русская изба – легенды и загадки».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4. «История посуды – материалы, форма, декор».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5. «От ухвата до корзины» - предметы быта и их особенности в Петровском крае.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6. «Утюги железные, рубели деревянные…».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7. «Русская игрушка».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8. «Вышивка и пряденье».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9. «Самовар – традиции волжского чаепития».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10. «Великая Отечественная война – память навсегда».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Время экскурсии – 20-30 минут.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 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u="sng" dirty="0" smtClean="0"/>
              <a:t>Блок 2. Для учащихся средних классов школ г.Петровска и района</a:t>
            </a:r>
            <a:endParaRPr lang="ru-RU" sz="900" b="1" dirty="0" smtClean="0"/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1. «История России в эпохах и народах».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2. «Археология Петровского края – памятники и находки».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3. «Петровский край от основания до Великой победы в 1945 году».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4. «От ухвата до корзины» - предметы быта и их особенности в Петровском крае.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5. «Утюги железные, рубели деревянные…».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6. «Русская игрушка».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7. «Вышивка и пряденье».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8. «Самовар – традиции волжского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 чаепития».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9. «Великая Отечественная война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 – память навсегда».</a:t>
            </a:r>
          </a:p>
          <a:p>
            <a:pPr marL="0">
              <a:spcBef>
                <a:spcPts val="0"/>
              </a:spcBef>
            </a:pPr>
            <a:endParaRPr lang="ru-RU" sz="900" b="1" dirty="0" smtClean="0"/>
          </a:p>
          <a:p>
            <a:pPr marL="0">
              <a:spcBef>
                <a:spcPts val="0"/>
              </a:spcBef>
              <a:buNone/>
            </a:pPr>
            <a:r>
              <a:rPr lang="ru-RU" sz="900" b="1" u="sng" dirty="0" smtClean="0"/>
              <a:t>Блок 3. Для учащихся старших классов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u="sng" dirty="0" smtClean="0"/>
              <a:t> школ и колледжей</a:t>
            </a:r>
            <a:endParaRPr lang="ru-RU" sz="900" b="1" dirty="0" smtClean="0"/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1. «История России в эпохах и народах».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2. «Древности Петровского края».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3. «Петровский край от основания 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до Великой победы в 1945 году».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4. «Народы Петровского края».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5. «От ухвата до корзины» - 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предметы быта и их особенности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 в Петровском крае.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6. «Ремесла: традиции и особенности.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7. «Самовар – традиции волжского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 чаепития».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8. «Великая Отечественная война</a:t>
            </a:r>
          </a:p>
          <a:p>
            <a:pPr marL="0">
              <a:spcBef>
                <a:spcPts val="0"/>
              </a:spcBef>
              <a:buNone/>
            </a:pPr>
            <a:r>
              <a:rPr lang="ru-RU" sz="900" b="1" dirty="0" smtClean="0"/>
              <a:t> – память навсегда»</a:t>
            </a:r>
            <a:endParaRPr lang="ru-RU" sz="900" b="1" dirty="0"/>
          </a:p>
        </p:txBody>
      </p:sp>
      <p:pic>
        <p:nvPicPr>
          <p:cNvPr id="21506" name="Picture 2" descr="C:\Users\Admin\Desktop\Статья о выставке.JPG"/>
          <p:cNvPicPr>
            <a:picLocks noChangeAspect="1" noChangeArrowheads="1"/>
          </p:cNvPicPr>
          <p:nvPr/>
        </p:nvPicPr>
        <p:blipFill rotWithShape="1">
          <a:blip r:embed="rId2" cstate="print"/>
          <a:srcRect t="2933"/>
          <a:stretch/>
        </p:blipFill>
        <p:spPr bwMode="auto">
          <a:xfrm>
            <a:off x="5436096" y="3770308"/>
            <a:ext cx="3605893" cy="235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Comic Sans MS" panose="030F0702030302020204" pitchFamily="66" charset="0"/>
              </a:rPr>
              <a:t>Направления деятельности музея</a:t>
            </a:r>
            <a:endParaRPr lang="ru-RU" sz="3200" dirty="0">
              <a:latin typeface="Comic Sans MS" panose="030F0702030302020204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7465" y="476672"/>
            <a:ext cx="4274920" cy="403244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3600" dirty="0" smtClean="0">
                <a:solidFill>
                  <a:srgbClr val="0070C0"/>
                </a:solidFill>
              </a:rPr>
              <a:t>Основные формы работы:</a:t>
            </a:r>
          </a:p>
          <a:p>
            <a:pPr>
              <a:buNone/>
            </a:pPr>
            <a:r>
              <a:rPr lang="ru-RU" sz="3600" dirty="0" smtClean="0"/>
              <a:t>1.Обзорные и тематические экскурсии</a:t>
            </a:r>
          </a:p>
          <a:p>
            <a:pPr>
              <a:buNone/>
            </a:pPr>
            <a:r>
              <a:rPr lang="ru-RU" sz="3600" dirty="0" smtClean="0"/>
              <a:t>2.Игровые программы с интерактивными </a:t>
            </a:r>
          </a:p>
          <a:p>
            <a:pPr>
              <a:buNone/>
            </a:pPr>
            <a:r>
              <a:rPr lang="ru-RU" sz="3600" dirty="0" smtClean="0"/>
              <a:t>элементами</a:t>
            </a:r>
          </a:p>
          <a:p>
            <a:pPr>
              <a:buNone/>
            </a:pPr>
            <a:r>
              <a:rPr lang="ru-RU" sz="3600" dirty="0" smtClean="0"/>
              <a:t>3.Уроки мужества и  истории</a:t>
            </a:r>
          </a:p>
          <a:p>
            <a:pPr>
              <a:buNone/>
            </a:pPr>
            <a:r>
              <a:rPr lang="ru-RU" sz="3600" dirty="0" smtClean="0"/>
              <a:t>4.Театрализованные мероприятия</a:t>
            </a:r>
          </a:p>
          <a:p>
            <a:pPr>
              <a:buNone/>
            </a:pPr>
            <a:r>
              <a:rPr lang="ru-RU" sz="3600" dirty="0" smtClean="0"/>
              <a:t>5.Круглые столы.</a:t>
            </a:r>
          </a:p>
          <a:p>
            <a:pPr>
              <a:buNone/>
            </a:pPr>
            <a:r>
              <a:rPr lang="ru-RU" sz="3600" dirty="0" smtClean="0"/>
              <a:t>6.Исторические </a:t>
            </a:r>
            <a:r>
              <a:rPr lang="ru-RU" sz="3600" dirty="0" err="1" smtClean="0"/>
              <a:t>квесты</a:t>
            </a:r>
            <a:r>
              <a:rPr lang="ru-RU" sz="3600" dirty="0" smtClean="0"/>
              <a:t>.</a:t>
            </a:r>
          </a:p>
          <a:p>
            <a:pPr>
              <a:buNone/>
            </a:pPr>
            <a:r>
              <a:rPr lang="ru-RU" sz="3600" dirty="0" smtClean="0"/>
              <a:t>7.Тематические выставки.</a:t>
            </a:r>
          </a:p>
          <a:p>
            <a:pPr>
              <a:buNone/>
            </a:pPr>
            <a:r>
              <a:rPr lang="ru-RU" sz="3600" dirty="0" smtClean="0"/>
              <a:t>8.Собирательская работа.</a:t>
            </a:r>
          </a:p>
          <a:p>
            <a:pPr>
              <a:buNone/>
            </a:pPr>
            <a:r>
              <a:rPr lang="ru-RU" sz="3600" dirty="0" smtClean="0"/>
              <a:t>9.Участие в </a:t>
            </a:r>
            <a:r>
              <a:rPr lang="ru-RU" sz="3600" dirty="0" err="1" smtClean="0"/>
              <a:t>грантовских</a:t>
            </a:r>
            <a:r>
              <a:rPr lang="ru-RU" sz="3600" dirty="0" smtClean="0"/>
              <a:t> проектах.</a:t>
            </a:r>
          </a:p>
          <a:p>
            <a:endParaRPr lang="ru-RU" sz="3600" dirty="0" smtClean="0"/>
          </a:p>
          <a:p>
            <a:pPr>
              <a:buNone/>
            </a:pPr>
            <a:r>
              <a:rPr lang="ru-RU" sz="3600" u="sng" dirty="0" smtClean="0"/>
              <a:t> </a:t>
            </a:r>
            <a:r>
              <a:rPr lang="ru-RU" sz="3600" u="sng" dirty="0" smtClean="0">
                <a:hlinkClick r:id="rId2"/>
              </a:rPr>
              <a:t>https://dyutz-petrovsk.profiedu.ru/</a:t>
            </a:r>
            <a:endParaRPr lang="ru-RU" sz="3600" u="sng" dirty="0" smtClean="0"/>
          </a:p>
          <a:p>
            <a:pPr>
              <a:buNone/>
            </a:pPr>
            <a:endParaRPr lang="ru-RU" sz="3600" u="sng" dirty="0" smtClean="0"/>
          </a:p>
          <a:p>
            <a:pPr>
              <a:buNone/>
            </a:pPr>
            <a:r>
              <a:rPr lang="ru-RU" sz="3600" b="1" u="sng" dirty="0" smtClean="0"/>
              <a:t>Социальное партнерство</a:t>
            </a:r>
            <a:endParaRPr lang="ru-RU" sz="3600" dirty="0" smtClean="0"/>
          </a:p>
          <a:p>
            <a:pPr>
              <a:buNone/>
            </a:pPr>
            <a:r>
              <a:rPr lang="ru-RU" sz="3600" dirty="0" smtClean="0"/>
              <a:t>1)Совместные проекты с РМО историков и географов г.Петровска.</a:t>
            </a:r>
          </a:p>
          <a:p>
            <a:pPr>
              <a:buNone/>
            </a:pPr>
            <a:r>
              <a:rPr lang="ru-RU" sz="3600" dirty="0" smtClean="0"/>
              <a:t>2)Сотрудничество с преподавателями школ и филиала СГТУ им. Ю.А.Гагарина </a:t>
            </a:r>
          </a:p>
          <a:p>
            <a:pPr>
              <a:buNone/>
            </a:pPr>
            <a:r>
              <a:rPr lang="ru-RU" sz="3600" dirty="0" smtClean="0"/>
              <a:t>(организация и проведение Круглых столов, семинаров, конференций, лекций).</a:t>
            </a:r>
          </a:p>
          <a:p>
            <a:pPr>
              <a:buNone/>
            </a:pPr>
            <a:r>
              <a:rPr lang="ru-RU" sz="3600" dirty="0" smtClean="0"/>
              <a:t>3)Совместные массовые мероприятия с Сельским Домом Культуры села Грачевка</a:t>
            </a:r>
          </a:p>
          <a:p>
            <a:pPr>
              <a:buNone/>
            </a:pPr>
            <a:r>
              <a:rPr lang="ru-RU" sz="3600" dirty="0" smtClean="0"/>
              <a:t>(«День села», «День семьи», «Новый Год», «Рождество», </a:t>
            </a:r>
            <a:r>
              <a:rPr lang="ru-RU" sz="3600" dirty="0" err="1" smtClean="0"/>
              <a:t>квест</a:t>
            </a:r>
            <a:r>
              <a:rPr lang="ru-RU" sz="3600" dirty="0" smtClean="0"/>
              <a:t> «Толерантность», исторические уроки мужества, литературные гостиные).</a:t>
            </a:r>
          </a:p>
          <a:p>
            <a:pPr>
              <a:buNone/>
            </a:pPr>
            <a:r>
              <a:rPr lang="ru-RU" sz="3600" dirty="0" smtClean="0"/>
              <a:t>4)Сотрудничество с саратовскими турфирмами: «Светлица» и «Золотая ветвь» (разработка и внедрение новых маршрутов по городу Петровску и Петровскому району Саратовской области).</a:t>
            </a:r>
          </a:p>
          <a:p>
            <a:pPr>
              <a:buNone/>
            </a:pPr>
            <a:r>
              <a:rPr lang="ru-RU" sz="3600" dirty="0" smtClean="0"/>
              <a:t>5)Разработка коллективных проектов и совместное проведение мероприятий в лагере им. А.Гайдара с Петровским Станичным Казачьим обществом.</a:t>
            </a:r>
          </a:p>
          <a:p>
            <a:pPr>
              <a:buNone/>
            </a:pPr>
            <a:r>
              <a:rPr lang="ru-RU" sz="3600" dirty="0" smtClean="0"/>
              <a:t>6)Поддержка связей с Областными организациями:</a:t>
            </a:r>
          </a:p>
          <a:p>
            <a:pPr>
              <a:buNone/>
            </a:pPr>
            <a:r>
              <a:rPr lang="ru-RU" sz="3600" dirty="0" smtClean="0"/>
              <a:t>- Саратовским Областным музеем краеведения;</a:t>
            </a:r>
          </a:p>
          <a:p>
            <a:pPr>
              <a:buNone/>
            </a:pPr>
            <a:r>
              <a:rPr lang="ru-RU" sz="3600" dirty="0" smtClean="0"/>
              <a:t>- Нижневолжским археологическим обществом;</a:t>
            </a:r>
          </a:p>
          <a:p>
            <a:pPr>
              <a:buNone/>
            </a:pPr>
            <a:r>
              <a:rPr lang="ru-RU" sz="3600" dirty="0" smtClean="0"/>
              <a:t>- Историческим Экспертным советом;</a:t>
            </a:r>
          </a:p>
          <a:p>
            <a:pPr>
              <a:buNone/>
            </a:pPr>
            <a:r>
              <a:rPr lang="ru-RU" sz="3600" dirty="0" smtClean="0"/>
              <a:t>- Экологическим центром;</a:t>
            </a:r>
          </a:p>
          <a:p>
            <a:pPr>
              <a:buNone/>
            </a:pPr>
            <a:r>
              <a:rPr lang="ru-RU" sz="3600" dirty="0" smtClean="0"/>
              <a:t>- Центром областного туризма.</a:t>
            </a:r>
          </a:p>
          <a:p>
            <a:pPr>
              <a:buNone/>
            </a:pPr>
            <a:r>
              <a:rPr lang="ru-RU" sz="3600" dirty="0" smtClean="0"/>
              <a:t>(организация совместных конкурсов, научная обработка экспонатов, публикации в популярных и научных изданиях, участие в археологических экспедициях).</a:t>
            </a:r>
          </a:p>
          <a:p>
            <a:pPr>
              <a:buNone/>
            </a:pPr>
            <a:r>
              <a:rPr lang="ru-RU" sz="3600" dirty="0" smtClean="0"/>
              <a:t>Все материалы выкладываются на сайт ДЮЦ для дистанционной работы с обучающимися.</a:t>
            </a:r>
          </a:p>
          <a:p>
            <a:pPr>
              <a:buNone/>
            </a:pPr>
            <a:endParaRPr lang="ru-RU" sz="3600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59154" y="620687"/>
            <a:ext cx="4038600" cy="2232249"/>
          </a:xfrm>
        </p:spPr>
        <p:txBody>
          <a:bodyPr>
            <a:normAutofit fontScale="25000" lnSpcReduction="20000"/>
          </a:bodyPr>
          <a:lstStyle/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 smtClean="0"/>
              <a:t>Коллекция музея комплектовалась педагогами ДЮЦ Матюхиной Юлией Алексеевной и </a:t>
            </a:r>
            <a:r>
              <a:rPr lang="ru-RU" sz="3600" dirty="0" err="1" smtClean="0"/>
              <a:t>Кудашкиной</a:t>
            </a:r>
            <a:r>
              <a:rPr lang="ru-RU" sz="3600" dirty="0" smtClean="0"/>
              <a:t> Еленой Владимировной из шести источников: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 smtClean="0"/>
              <a:t>1.Предметы быта и орудия труда </a:t>
            </a:r>
            <a:r>
              <a:rPr lang="en-US" sz="3600" dirty="0" smtClean="0"/>
              <a:t>XVIII</a:t>
            </a:r>
            <a:r>
              <a:rPr lang="ru-RU" sz="3600" dirty="0" smtClean="0"/>
              <a:t>-</a:t>
            </a:r>
            <a:r>
              <a:rPr lang="en-US" sz="3600" dirty="0" smtClean="0"/>
              <a:t>XX</a:t>
            </a:r>
            <a:r>
              <a:rPr lang="ru-RU" sz="3600" dirty="0" smtClean="0"/>
              <a:t> веков, собранные в селах </a:t>
            </a:r>
            <a:r>
              <a:rPr lang="ru-RU" sz="3600" dirty="0" err="1" smtClean="0"/>
              <a:t>Сосновоборское</a:t>
            </a:r>
            <a:r>
              <a:rPr lang="ru-RU" sz="3600" dirty="0" smtClean="0"/>
              <a:t>, Грачевка, Николаевка. В основе предметов быта – коллекция, переданная в ДЮЦ в 2018 году учителем истории школы села </a:t>
            </a:r>
            <a:r>
              <a:rPr lang="ru-RU" sz="3600" dirty="0" err="1" smtClean="0"/>
              <a:t>Сосновоборское</a:t>
            </a:r>
            <a:r>
              <a:rPr lang="ru-RU" sz="3600" dirty="0" smtClean="0"/>
              <a:t> Денисовой Ольгой Николаевной.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 smtClean="0"/>
              <a:t>2.Археологические артефакты – случайные находки и сборы в Петровском районе и других районах Саратовской области. Помощь оказывал археолог </a:t>
            </a:r>
            <a:r>
              <a:rPr lang="ru-RU" sz="3600" dirty="0" err="1" smtClean="0"/>
              <a:t>Захариков</a:t>
            </a:r>
            <a:r>
              <a:rPr lang="ru-RU" sz="3600" dirty="0" smtClean="0"/>
              <a:t> Андрей Петрович.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 smtClean="0"/>
              <a:t>3.Винтажные предметы (одежда, обувь, бижутерия, открытки, игрушки, детская коляска), а также предметы мебели и интерьера (картины, комод, стол, тумбочка, швейная машинка, зеркало), переданные в дар жителями села Грачевка и </a:t>
            </a:r>
            <a:r>
              <a:rPr lang="ru-RU" sz="3600" dirty="0" err="1" smtClean="0"/>
              <a:t>г.Петровска</a:t>
            </a:r>
            <a:r>
              <a:rPr lang="ru-RU" sz="3600" dirty="0" smtClean="0"/>
              <a:t>.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 smtClean="0"/>
              <a:t>4.Экспонаты периода Великой Отечественной войны – сборы под Волгоградом на месте Сталинградской битвы, в Ленинградской области на Невском пятачке, письма и документы, собранные педагогами ДЮЦ.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 smtClean="0"/>
              <a:t>5.Артефакты по истории пионерского и комсомольского движения – из архивов ДЮЦ.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 smtClean="0"/>
              <a:t>6.Старинные новогодние украшения – собраны сотрудниками ДЮЦ, переданы в дар посетителями музея.</a:t>
            </a:r>
          </a:p>
          <a:p>
            <a:endParaRPr lang="ru-RU" dirty="0"/>
          </a:p>
        </p:txBody>
      </p:sp>
      <p:pic>
        <p:nvPicPr>
          <p:cNvPr id="20481" name="Picture 1" descr="C:\Users\Admin\Desktop\конкурс цифровых музеев\фото для презентации\P5dZk2JJ-ic.jpg"/>
          <p:cNvPicPr>
            <a:picLocks noChangeAspect="1" noChangeArrowheads="1"/>
          </p:cNvPicPr>
          <p:nvPr/>
        </p:nvPicPr>
        <p:blipFill rotWithShape="1">
          <a:blip r:embed="rId3" cstate="print"/>
          <a:srcRect t="24438"/>
          <a:stretch/>
        </p:blipFill>
        <p:spPr bwMode="auto">
          <a:xfrm>
            <a:off x="2502989" y="5262261"/>
            <a:ext cx="2620263" cy="1469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2" name="Picture 2" descr="C:\Users\Admin\Desktop\ДЮц новое\лагерь\фото лагерь\2022\photo_2022-07-24_12-43-18.jpg"/>
          <p:cNvPicPr>
            <a:picLocks noChangeAspect="1" noChangeArrowheads="1"/>
          </p:cNvPicPr>
          <p:nvPr/>
        </p:nvPicPr>
        <p:blipFill rotWithShape="1">
          <a:blip r:embed="rId4" cstate="print"/>
          <a:srcRect t="17956"/>
          <a:stretch/>
        </p:blipFill>
        <p:spPr bwMode="auto">
          <a:xfrm>
            <a:off x="0" y="5273822"/>
            <a:ext cx="2389841" cy="1476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3" name="Picture 3" descr="C:\Users\Admin\Desktop\ДЮц новое\фото для мероприятий\фото новые\фото новые экскурсии\DSC044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9744" y="729611"/>
            <a:ext cx="2446249" cy="1763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4" descr="C:\Users\Admin\Desktop\ДЮц новое\фото для мероприятий\фото новые\Новая папка\DSC04826.JPG"/>
          <p:cNvPicPr>
            <a:picLocks noChangeAspect="1" noChangeArrowheads="1"/>
          </p:cNvPicPr>
          <p:nvPr/>
        </p:nvPicPr>
        <p:blipFill rotWithShape="1">
          <a:blip r:embed="rId6" cstate="print"/>
          <a:srcRect t="15198"/>
          <a:stretch/>
        </p:blipFill>
        <p:spPr bwMode="auto">
          <a:xfrm>
            <a:off x="4542059" y="3473623"/>
            <a:ext cx="2526571" cy="1607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 descr="C:\Users\Admin\Desktop\конкурс цифровых музеев\фото для следующих слайдов - экспонаты\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09630" y="4951705"/>
            <a:ext cx="2616051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284984"/>
            <a:ext cx="1653648" cy="2204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C:\Users\Admin\Desktop\ДЮц новое\фото для мероприятий\фото новые\весна\Безымянный6.jpg"/>
          <p:cNvPicPr>
            <a:picLocks noChangeAspect="1" noChangeArrowheads="1"/>
          </p:cNvPicPr>
          <p:nvPr/>
        </p:nvPicPr>
        <p:blipFill rotWithShape="1">
          <a:blip r:embed="rId2" cstate="print"/>
          <a:srcRect t="15730"/>
          <a:stretch/>
        </p:blipFill>
        <p:spPr bwMode="auto">
          <a:xfrm>
            <a:off x="5260004" y="517124"/>
            <a:ext cx="3388823" cy="2079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4644008" y="2722563"/>
            <a:ext cx="4499992" cy="4176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800" b="1" dirty="0" smtClean="0"/>
              <a:t>Музей Петровский патриот – страница на сайте ДЮЦ</a:t>
            </a:r>
          </a:p>
          <a:p>
            <a:pPr>
              <a:buNone/>
            </a:pPr>
            <a:r>
              <a:rPr lang="ru-RU" sz="800" b="1" u="sng" dirty="0" smtClean="0">
                <a:hlinkClick r:id="rId3"/>
              </a:rPr>
              <a:t>http://www.youthcenterpetr.ru/muzey-petrovskiy-patriot</a:t>
            </a:r>
            <a:endParaRPr lang="ru-RU" sz="800" b="1" dirty="0" smtClean="0"/>
          </a:p>
          <a:p>
            <a:pPr>
              <a:buNone/>
            </a:pPr>
            <a:r>
              <a:rPr lang="ru-RU" sz="800" b="1" dirty="0" err="1" smtClean="0"/>
              <a:t>Фотогалерея</a:t>
            </a:r>
            <a:r>
              <a:rPr lang="ru-RU" sz="800" b="1" dirty="0" smtClean="0"/>
              <a:t> «Родники и карьеры Саратовской области»</a:t>
            </a:r>
          </a:p>
          <a:p>
            <a:pPr>
              <a:buNone/>
            </a:pPr>
            <a:r>
              <a:rPr lang="ru-RU" sz="800" b="1" u="sng" dirty="0" smtClean="0">
                <a:hlinkClick r:id="rId4"/>
              </a:rPr>
              <a:t>https://drive.google.com/drive/folders/1t2aZxofqJkIR6z4h3L1dcTdHKO0wAql_</a:t>
            </a:r>
            <a:endParaRPr lang="ru-RU" sz="800" b="1" dirty="0" smtClean="0"/>
          </a:p>
          <a:p>
            <a:pPr>
              <a:buNone/>
            </a:pPr>
            <a:r>
              <a:rPr lang="ru-RU" sz="800" b="1" dirty="0" smtClean="0"/>
              <a:t>Фотовыставка «Послевоенные игрушки»</a:t>
            </a:r>
          </a:p>
          <a:p>
            <a:pPr>
              <a:buNone/>
            </a:pPr>
            <a:r>
              <a:rPr lang="ru-RU" sz="800" b="1" u="sng" dirty="0" smtClean="0">
                <a:hlinkClick r:id="rId5"/>
              </a:rPr>
              <a:t>https://drive.google.com/drive/folders/1nnyW7xRnj8b5rLhQu5g9T_OLcxA2XYZo</a:t>
            </a:r>
            <a:endParaRPr lang="ru-RU" sz="800" b="1" dirty="0" smtClean="0"/>
          </a:p>
          <a:p>
            <a:pPr>
              <a:buNone/>
            </a:pPr>
            <a:r>
              <a:rPr lang="ru-RU" sz="800" b="1" dirty="0" smtClean="0"/>
              <a:t>Труженик тыла Вера Ивановна </a:t>
            </a:r>
            <a:r>
              <a:rPr lang="ru-RU" sz="800" b="1" dirty="0" err="1" smtClean="0"/>
              <a:t>Ромахина</a:t>
            </a:r>
            <a:endParaRPr lang="ru-RU" sz="800" b="1" dirty="0" smtClean="0"/>
          </a:p>
          <a:p>
            <a:pPr>
              <a:buNone/>
            </a:pPr>
            <a:r>
              <a:rPr lang="ru-RU" sz="800" b="1" u="sng" dirty="0" smtClean="0">
                <a:hlinkClick r:id="rId6"/>
              </a:rPr>
              <a:t>https://drive.google.com/drive/folders/1ki75QZUW2_TjI-pGEvrNg13axOY3-P5N</a:t>
            </a:r>
            <a:endParaRPr lang="ru-RU" sz="800" b="1" dirty="0" smtClean="0"/>
          </a:p>
          <a:p>
            <a:pPr>
              <a:buNone/>
            </a:pPr>
            <a:r>
              <a:rPr lang="ru-RU" sz="800" b="1" dirty="0" smtClean="0"/>
              <a:t>Исторический экскурс «Великая Отечественная война»</a:t>
            </a:r>
          </a:p>
          <a:p>
            <a:pPr>
              <a:buNone/>
            </a:pPr>
            <a:r>
              <a:rPr lang="ru-RU" sz="800" b="1" u="sng" dirty="0" smtClean="0">
                <a:hlinkClick r:id="rId7"/>
              </a:rPr>
              <a:t>https://drive.google.com/drive/folders/1YUcMgSv54tMyEx2-TEuE44ZUSr6Githg</a:t>
            </a:r>
            <a:endParaRPr lang="ru-RU" sz="800" b="1" dirty="0" smtClean="0"/>
          </a:p>
          <a:p>
            <a:pPr>
              <a:buNone/>
            </a:pPr>
            <a:r>
              <a:rPr lang="ru-RU" sz="800" b="1" dirty="0" smtClean="0"/>
              <a:t>Виртуальная экскурсия «Дорогами войны»</a:t>
            </a:r>
          </a:p>
          <a:p>
            <a:pPr>
              <a:buNone/>
            </a:pPr>
            <a:r>
              <a:rPr lang="ru-RU" sz="800" b="1" u="sng" dirty="0" smtClean="0">
                <a:hlinkClick r:id="rId8"/>
              </a:rPr>
              <a:t>https://drive.google.com/drive/folders/1UYQNgYdGiWrjU3kLvtWlVnMitaxgMQgM</a:t>
            </a:r>
            <a:endParaRPr lang="ru-RU" sz="800" b="1" dirty="0" smtClean="0"/>
          </a:p>
          <a:p>
            <a:pPr>
              <a:buNone/>
            </a:pPr>
            <a:r>
              <a:rPr lang="ru-RU" sz="800" b="1" dirty="0" smtClean="0"/>
              <a:t>Праздник «Светлая Пасха» Фотоматериалы</a:t>
            </a:r>
          </a:p>
          <a:p>
            <a:pPr>
              <a:buNone/>
            </a:pPr>
            <a:r>
              <a:rPr lang="ru-RU" sz="800" b="1" u="sng" dirty="0" smtClean="0">
                <a:hlinkClick r:id="rId9"/>
              </a:rPr>
              <a:t>https://drive.google.com/drive/folders/1BG1eISOYvaWb6ah3TF8ouD7a5u6Yqegr</a:t>
            </a:r>
            <a:endParaRPr lang="ru-RU" sz="800" b="1" dirty="0" smtClean="0"/>
          </a:p>
          <a:p>
            <a:pPr>
              <a:buNone/>
            </a:pPr>
            <a:r>
              <a:rPr lang="ru-RU" sz="800" b="1" dirty="0" smtClean="0"/>
              <a:t>Виртуальная фотовыставка «Рябиновый Петровск»</a:t>
            </a:r>
          </a:p>
          <a:p>
            <a:pPr>
              <a:buNone/>
            </a:pPr>
            <a:r>
              <a:rPr lang="ru-RU" sz="800" b="1" u="sng" dirty="0" smtClean="0">
                <a:hlinkClick r:id="rId10"/>
              </a:rPr>
              <a:t>https://drive.google.com/drive/folders/1eCly7SsuFhvDMeFylFB3kBN5iVjQmVVc</a:t>
            </a:r>
            <a:endParaRPr lang="ru-RU" sz="800" b="1" dirty="0" smtClean="0"/>
          </a:p>
          <a:p>
            <a:pPr>
              <a:buNone/>
            </a:pPr>
            <a:r>
              <a:rPr lang="ru-RU" sz="800" b="1" dirty="0" smtClean="0"/>
              <a:t>Виртуальная экскурсия «Брестская крепость»</a:t>
            </a:r>
          </a:p>
          <a:p>
            <a:pPr>
              <a:buNone/>
            </a:pPr>
            <a:r>
              <a:rPr lang="ru-RU" sz="800" b="1" u="sng" dirty="0" smtClean="0">
                <a:hlinkClick r:id="rId11"/>
              </a:rPr>
              <a:t>https://drive.google.com/drive/folders/1U8tdNd0EPhcLdak4Qz96iczK3VndyetC</a:t>
            </a:r>
            <a:endParaRPr lang="ru-RU" sz="800" b="1" dirty="0" smtClean="0"/>
          </a:p>
          <a:p>
            <a:pPr>
              <a:buNone/>
            </a:pPr>
            <a:r>
              <a:rPr lang="ru-RU" sz="800" b="1" dirty="0" smtClean="0"/>
              <a:t>Ярмарка русских ремесел</a:t>
            </a:r>
          </a:p>
          <a:p>
            <a:pPr>
              <a:buNone/>
            </a:pPr>
            <a:r>
              <a:rPr lang="ru-RU" sz="800" b="1" u="sng" dirty="0" smtClean="0">
                <a:hlinkClick r:id="rId12"/>
              </a:rPr>
              <a:t>https://vk.com/feed?w=wall-78087725_978</a:t>
            </a:r>
            <a:endParaRPr lang="ru-RU" sz="800" b="1" dirty="0" smtClean="0"/>
          </a:p>
          <a:p>
            <a:pPr>
              <a:buNone/>
            </a:pPr>
            <a:r>
              <a:rPr lang="ru-RU" sz="800" b="1" dirty="0" smtClean="0"/>
              <a:t>День защитника Отечества – Урок мужества с казаками</a:t>
            </a:r>
          </a:p>
          <a:p>
            <a:pPr>
              <a:buNone/>
            </a:pPr>
            <a:r>
              <a:rPr lang="ru-RU" sz="800" b="1" u="sng" dirty="0" smtClean="0">
                <a:hlinkClick r:id="rId13"/>
              </a:rPr>
              <a:t>https://vk.com/id429788368?z=photo429788368_457239574%2Falbum429788368_00%2Frev</a:t>
            </a:r>
            <a:endParaRPr lang="ru-RU" sz="800" b="1" dirty="0" smtClean="0"/>
          </a:p>
          <a:p>
            <a:pPr>
              <a:buNone/>
            </a:pPr>
            <a:r>
              <a:rPr lang="ru-RU" sz="800" b="1" dirty="0" smtClean="0"/>
              <a:t>Видеоролик на конкурс музеев</a:t>
            </a:r>
          </a:p>
          <a:p>
            <a:pPr>
              <a:buNone/>
            </a:pPr>
            <a:r>
              <a:rPr lang="ru-RU" sz="800" b="1" u="sng" dirty="0" smtClean="0">
                <a:hlinkClick r:id="rId14"/>
              </a:rPr>
              <a:t>https://youtu.be/CsUsHEitNx0</a:t>
            </a:r>
            <a:endParaRPr lang="ru-RU" sz="800" b="1" dirty="0" smtClean="0"/>
          </a:p>
          <a:p>
            <a:pPr>
              <a:buNone/>
            </a:pPr>
            <a:r>
              <a:rPr lang="ru-RU" sz="800" b="1" u="sng" dirty="0" smtClean="0">
                <a:hlinkClick r:id="rId15"/>
              </a:rPr>
              <a:t>https://disk.yandex.ru/i/T8FWr1ykAJxS8w</a:t>
            </a:r>
            <a:endParaRPr lang="ru-RU" sz="800" b="1" u="sng" dirty="0" smtClean="0"/>
          </a:p>
          <a:p>
            <a:pPr>
              <a:buNone/>
            </a:pPr>
            <a:r>
              <a:rPr lang="ru-RU" sz="800" b="1" dirty="0" smtClean="0"/>
              <a:t>Работа в ДОЛ им. А.Гайдара</a:t>
            </a:r>
          </a:p>
          <a:p>
            <a:pPr>
              <a:buNone/>
            </a:pPr>
            <a:r>
              <a:rPr lang="ru-RU" sz="800" b="1" u="sng" dirty="0" smtClean="0">
                <a:hlinkClick r:id="rId3"/>
              </a:rPr>
              <a:t>http://www.youthcenterpetr.ru/muzey-petrovskiy-patriot</a:t>
            </a:r>
            <a:endParaRPr lang="ru-RU" sz="800" b="1" dirty="0" smtClean="0"/>
          </a:p>
          <a:p>
            <a:pPr>
              <a:buNone/>
            </a:pPr>
            <a:endParaRPr lang="ru-RU" sz="900" u="sng" dirty="0" smtClean="0"/>
          </a:p>
          <a:p>
            <a:pPr>
              <a:buNone/>
            </a:pPr>
            <a:endParaRPr lang="ru-RU" sz="9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490538"/>
            <a:ext cx="4038600" cy="4103687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4000" b="1" dirty="0" smtClean="0">
                <a:solidFill>
                  <a:srgbClr val="0070C0"/>
                </a:solidFill>
              </a:rPr>
              <a:t>Разделы экспозиции</a:t>
            </a:r>
          </a:p>
          <a:p>
            <a:pPr>
              <a:buNone/>
            </a:pPr>
            <a:r>
              <a:rPr lang="ru-RU" sz="4000" b="1" dirty="0" smtClean="0"/>
              <a:t>1.Древности Петровского края </a:t>
            </a:r>
          </a:p>
          <a:p>
            <a:pPr>
              <a:buNone/>
            </a:pPr>
            <a:r>
              <a:rPr lang="ru-RU" sz="4000" b="1" dirty="0" smtClean="0"/>
              <a:t>(палеонтология и археология).</a:t>
            </a:r>
          </a:p>
          <a:p>
            <a:pPr>
              <a:buNone/>
            </a:pPr>
            <a:r>
              <a:rPr lang="ru-RU" sz="4000" b="1" dirty="0" smtClean="0"/>
              <a:t>2.Петровский край в </a:t>
            </a:r>
            <a:r>
              <a:rPr lang="en-US" sz="4000" b="1" dirty="0" smtClean="0"/>
              <a:t>XVIII</a:t>
            </a:r>
            <a:r>
              <a:rPr lang="ru-RU" sz="4000" b="1" dirty="0" smtClean="0"/>
              <a:t>-</a:t>
            </a:r>
            <a:r>
              <a:rPr lang="en-US" sz="4000" b="1" dirty="0" smtClean="0"/>
              <a:t>XIX</a:t>
            </a:r>
            <a:r>
              <a:rPr lang="ru-RU" sz="4000" b="1" dirty="0" smtClean="0"/>
              <a:t> веках.</a:t>
            </a:r>
          </a:p>
          <a:p>
            <a:pPr>
              <a:buNone/>
            </a:pPr>
            <a:r>
              <a:rPr lang="ru-RU" sz="4000" b="1" dirty="0" smtClean="0"/>
              <a:t>3.Петровск в </a:t>
            </a:r>
            <a:r>
              <a:rPr lang="en-US" sz="4000" b="1" dirty="0" smtClean="0"/>
              <a:t>XX</a:t>
            </a:r>
            <a:r>
              <a:rPr lang="ru-RU" sz="4000" b="1" dirty="0" smtClean="0"/>
              <a:t> столетии.</a:t>
            </a:r>
          </a:p>
          <a:p>
            <a:pPr>
              <a:buNone/>
            </a:pPr>
            <a:r>
              <a:rPr lang="ru-RU" sz="4000" b="1" dirty="0" smtClean="0"/>
              <a:t>4.Великая Отечественная война.</a:t>
            </a:r>
          </a:p>
          <a:p>
            <a:pPr>
              <a:buNone/>
            </a:pPr>
            <a:r>
              <a:rPr lang="ru-RU" sz="4000" b="1" dirty="0" smtClean="0"/>
              <a:t>5.История пионерского и комсомольского </a:t>
            </a:r>
          </a:p>
          <a:p>
            <a:pPr>
              <a:buNone/>
            </a:pPr>
            <a:r>
              <a:rPr lang="ru-RU" sz="4000" b="1" dirty="0" smtClean="0"/>
              <a:t>движения.</a:t>
            </a:r>
          </a:p>
          <a:p>
            <a:pPr>
              <a:buNone/>
            </a:pPr>
            <a:r>
              <a:rPr lang="ru-RU" sz="4000" b="1" dirty="0" smtClean="0"/>
              <a:t>6.Местные промыслы.</a:t>
            </a:r>
          </a:p>
          <a:p>
            <a:pPr>
              <a:buNone/>
            </a:pPr>
            <a:r>
              <a:rPr lang="ru-RU" sz="4000" b="1" dirty="0" smtClean="0">
                <a:solidFill>
                  <a:srgbClr val="0070C0"/>
                </a:solidFill>
              </a:rPr>
              <a:t>Основной фонд музея</a:t>
            </a:r>
          </a:p>
          <a:p>
            <a:pPr>
              <a:buNone/>
            </a:pPr>
            <a:r>
              <a:rPr lang="ru-RU" sz="4000" b="1" dirty="0" smtClean="0"/>
              <a:t>Составляет 1434 единиц хранения:</a:t>
            </a:r>
          </a:p>
          <a:p>
            <a:pPr>
              <a:buNone/>
            </a:pPr>
            <a:r>
              <a:rPr lang="ru-RU" sz="4000" b="1" dirty="0" smtClean="0"/>
              <a:t>- окаменелости;</a:t>
            </a:r>
          </a:p>
          <a:p>
            <a:pPr>
              <a:buNone/>
            </a:pPr>
            <a:r>
              <a:rPr lang="ru-RU" sz="4000" b="1" dirty="0" smtClean="0"/>
              <a:t>- археологические артефакты;</a:t>
            </a:r>
          </a:p>
          <a:p>
            <a:pPr>
              <a:buNone/>
            </a:pPr>
            <a:r>
              <a:rPr lang="ru-RU" sz="4000" b="1" dirty="0" smtClean="0"/>
              <a:t>- предметы быта;</a:t>
            </a:r>
          </a:p>
          <a:p>
            <a:pPr>
              <a:buNone/>
            </a:pPr>
            <a:r>
              <a:rPr lang="ru-RU" sz="4000" b="1" dirty="0" smtClean="0"/>
              <a:t>- ремесленные и сельскохозяйственные орудия;</a:t>
            </a:r>
          </a:p>
          <a:p>
            <a:pPr>
              <a:buNone/>
            </a:pPr>
            <a:r>
              <a:rPr lang="ru-RU" sz="4000" b="1" dirty="0" smtClean="0"/>
              <a:t>- одежда и обувь;</a:t>
            </a:r>
          </a:p>
          <a:p>
            <a:pPr>
              <a:buNone/>
            </a:pPr>
            <a:r>
              <a:rPr lang="ru-RU" sz="4000" b="1" dirty="0" smtClean="0"/>
              <a:t>- документы и фотографии;</a:t>
            </a:r>
          </a:p>
          <a:p>
            <a:pPr>
              <a:buNone/>
            </a:pPr>
            <a:r>
              <a:rPr lang="ru-RU" sz="4000" b="1" dirty="0" smtClean="0"/>
              <a:t>- пионерская и комсомольская атрибутика;</a:t>
            </a:r>
          </a:p>
          <a:p>
            <a:pPr marL="0" indent="0">
              <a:buNone/>
            </a:pPr>
            <a:r>
              <a:rPr lang="ru-RU" sz="4000" b="1" dirty="0" smtClean="0"/>
              <a:t>- осколки снарядов времен Великой Отечественной войны.</a:t>
            </a:r>
          </a:p>
          <a:p>
            <a:pPr>
              <a:buNone/>
            </a:pPr>
            <a:r>
              <a:rPr lang="ru-RU" sz="4000" b="1" dirty="0" smtClean="0">
                <a:solidFill>
                  <a:srgbClr val="0070C0"/>
                </a:solidFill>
              </a:rPr>
              <a:t>Наиболее ценными экспонатами являются:</a:t>
            </a:r>
          </a:p>
          <a:p>
            <a:pPr>
              <a:buNone/>
            </a:pPr>
            <a:r>
              <a:rPr lang="ru-RU" sz="4000" b="1" dirty="0" smtClean="0"/>
              <a:t>- палеонтология из карьера мелового периода близ села Озерки;</a:t>
            </a:r>
          </a:p>
          <a:p>
            <a:pPr>
              <a:buNone/>
            </a:pPr>
            <a:r>
              <a:rPr lang="ru-RU" sz="4000" b="1" dirty="0" smtClean="0"/>
              <a:t>- кварцитовые орудия труда эпохи палеолита;</a:t>
            </a:r>
          </a:p>
          <a:p>
            <a:pPr>
              <a:buNone/>
            </a:pPr>
            <a:r>
              <a:rPr lang="ru-RU" sz="4000" b="1" dirty="0" smtClean="0"/>
              <a:t>- фрагменты глиняной посуды эпохи бронзы и периода Золотой Орды;</a:t>
            </a:r>
          </a:p>
          <a:p>
            <a:pPr>
              <a:buNone/>
            </a:pPr>
            <a:r>
              <a:rPr lang="ru-RU" sz="4000" b="1" dirty="0" smtClean="0"/>
              <a:t>- ручные прялки, включая традиционную прялку немцев Поволжья, ухваты и утюги, коромысла и рубеля, глиняная посуда и ступа;</a:t>
            </a:r>
          </a:p>
          <a:p>
            <a:pPr>
              <a:buNone/>
            </a:pPr>
            <a:r>
              <a:rPr lang="ru-RU" sz="4000" b="1" dirty="0" smtClean="0"/>
              <a:t>- железные коньки-снегурки, самовар фабрики «</a:t>
            </a:r>
            <a:r>
              <a:rPr lang="ru-RU" sz="4000" b="1" dirty="0" err="1" smtClean="0"/>
              <a:t>Баташов</a:t>
            </a:r>
            <a:r>
              <a:rPr lang="ru-RU" sz="4000" b="1" dirty="0" smtClean="0"/>
              <a:t>», железные рукомойники, чугуны;</a:t>
            </a:r>
          </a:p>
          <a:p>
            <a:pPr>
              <a:buNone/>
            </a:pPr>
            <a:r>
              <a:rPr lang="ru-RU" sz="4000" b="1" dirty="0" smtClean="0"/>
              <a:t>- старообрядческая икона-складень;</a:t>
            </a:r>
          </a:p>
          <a:p>
            <a:pPr>
              <a:buNone/>
            </a:pPr>
            <a:r>
              <a:rPr lang="ru-RU" sz="4000" b="1" dirty="0" smtClean="0"/>
              <a:t>- фарфоровая посуда конца </a:t>
            </a:r>
            <a:r>
              <a:rPr lang="en-US" sz="4000" b="1" dirty="0" smtClean="0"/>
              <a:t>XIX</a:t>
            </a:r>
            <a:r>
              <a:rPr lang="ru-RU" sz="4000" b="1" dirty="0" smtClean="0"/>
              <a:t> столетия;</a:t>
            </a:r>
          </a:p>
          <a:p>
            <a:pPr>
              <a:buNone/>
            </a:pPr>
            <a:r>
              <a:rPr lang="ru-RU" sz="4000" b="1" dirty="0" smtClean="0"/>
              <a:t>- вышитые рубахи, салфетки и рушники;</a:t>
            </a:r>
          </a:p>
          <a:p>
            <a:pPr>
              <a:buNone/>
            </a:pPr>
            <a:r>
              <a:rPr lang="ru-RU" sz="4000" b="1" dirty="0" smtClean="0"/>
              <a:t>- дорожный сундук;</a:t>
            </a:r>
          </a:p>
          <a:p>
            <a:pPr>
              <a:buNone/>
            </a:pPr>
            <a:r>
              <a:rPr lang="ru-RU" sz="4000" b="1" dirty="0" smtClean="0"/>
              <a:t>- лапти и валенки;</a:t>
            </a:r>
          </a:p>
          <a:p>
            <a:pPr>
              <a:buNone/>
            </a:pPr>
            <a:r>
              <a:rPr lang="ru-RU" sz="4000" b="1" dirty="0" smtClean="0"/>
              <a:t>- книги и тетради начала </a:t>
            </a:r>
            <a:r>
              <a:rPr lang="en-US" sz="4000" b="1" dirty="0" smtClean="0"/>
              <a:t>XX</a:t>
            </a:r>
            <a:r>
              <a:rPr lang="ru-RU" sz="4000" b="1" dirty="0" smtClean="0"/>
              <a:t> столетия;</a:t>
            </a:r>
          </a:p>
          <a:p>
            <a:pPr>
              <a:buNone/>
            </a:pPr>
            <a:r>
              <a:rPr lang="ru-RU" sz="4000" b="1" dirty="0" smtClean="0"/>
              <a:t>- мебель и зеркала начала </a:t>
            </a:r>
            <a:r>
              <a:rPr lang="en-US" sz="4000" b="1" dirty="0" smtClean="0"/>
              <a:t>XX</a:t>
            </a:r>
            <a:r>
              <a:rPr lang="ru-RU" sz="4000" b="1" dirty="0" smtClean="0"/>
              <a:t> столетия;</a:t>
            </a:r>
          </a:p>
          <a:p>
            <a:pPr>
              <a:buNone/>
            </a:pPr>
            <a:r>
              <a:rPr lang="ru-RU" sz="4000" b="1" dirty="0" smtClean="0"/>
              <a:t>- подлинные фотографии и документы периода Великой Отечественной войны;</a:t>
            </a:r>
          </a:p>
          <a:p>
            <a:pPr>
              <a:buNone/>
            </a:pPr>
            <a:r>
              <a:rPr lang="ru-RU" sz="4000" b="1" dirty="0" smtClean="0"/>
              <a:t>- пионерская атрибутика и школьная форма середины </a:t>
            </a:r>
            <a:r>
              <a:rPr lang="en-US" sz="4000" b="1" dirty="0" smtClean="0"/>
              <a:t>XX</a:t>
            </a:r>
            <a:r>
              <a:rPr lang="ru-RU" sz="4000" b="1" dirty="0" smtClean="0"/>
              <a:t> столетия;</a:t>
            </a:r>
          </a:p>
          <a:p>
            <a:pPr>
              <a:buNone/>
            </a:pPr>
            <a:r>
              <a:rPr lang="ru-RU" sz="4000" b="1" dirty="0" smtClean="0"/>
              <a:t>- старинные новогодние и детские игрушки;</a:t>
            </a:r>
          </a:p>
          <a:p>
            <a:pPr>
              <a:buNone/>
            </a:pPr>
            <a:r>
              <a:rPr lang="ru-RU" sz="4000" b="1" dirty="0" smtClean="0"/>
              <a:t>- проигрыватель с пластинками, радиоприемник, швейная машинка, посуда середины </a:t>
            </a:r>
            <a:r>
              <a:rPr lang="en-US" sz="4000" b="1" dirty="0" smtClean="0"/>
              <a:t>XX</a:t>
            </a:r>
            <a:r>
              <a:rPr lang="ru-RU" sz="4000" b="1" dirty="0" smtClean="0"/>
              <a:t> столетия.</a:t>
            </a:r>
          </a:p>
          <a:p>
            <a:pPr>
              <a:buFontTx/>
              <a:buChar char="-"/>
            </a:pPr>
            <a:endParaRPr lang="ru-RU" sz="4000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8229600" cy="201612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Comic Sans MS" panose="030F0702030302020204" pitchFamily="66" charset="0"/>
              </a:rPr>
              <a:t>Жизнь и деятельность музея «Петровский патриот»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620" t="18324" r="503" b="10490"/>
          <a:stretch/>
        </p:blipFill>
        <p:spPr>
          <a:xfrm>
            <a:off x="2771800" y="430774"/>
            <a:ext cx="2304256" cy="2184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0" y="100013"/>
            <a:ext cx="3297238" cy="586422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3600" b="1" dirty="0" smtClean="0"/>
              <a:t>Образование - Саратовский университет имени Н.Г.Чернышевского. Специализация – историк, преподаватель истории и обществознания</a:t>
            </a:r>
          </a:p>
          <a:p>
            <a:pPr marL="0" indent="0">
              <a:buNone/>
            </a:pPr>
            <a:r>
              <a:rPr lang="ru-RU" sz="3600" b="1" dirty="0" smtClean="0"/>
              <a:t>Годы учебы: 1982-1987. Общий стаж работы – 40 лет, педагогический – 24 года.</a:t>
            </a:r>
          </a:p>
          <a:p>
            <a:pPr marL="0" indent="0">
              <a:buNone/>
            </a:pPr>
            <a:r>
              <a:rPr lang="ru-RU" sz="3600" b="1" dirty="0" smtClean="0"/>
              <a:t>С 1988 по 2003 – научный сотрудник Саратовского музея краеведения, 1994-2003 - педагог дополнительного образования Дворец творчества детей и молодежи, г.Саратов, руководитель детского объединения «</a:t>
            </a:r>
            <a:r>
              <a:rPr lang="ru-RU" sz="3600" b="1" dirty="0" err="1" smtClean="0"/>
              <a:t>Синегорцы</a:t>
            </a:r>
            <a:r>
              <a:rPr lang="ru-RU" sz="3600" b="1" dirty="0" smtClean="0"/>
              <a:t>» (археология и туризм). 2002-2004 – зав. сектора по туризму в НПЦ при Министерстве культуры Саратовской обл. 2004-2014 - старший научный сотрудник, полевой археолог, Нижневолжское археологическое общество. 2007-2016 - Индивидуальное предприятие археологической направленности. 1995-2019 – гид-экскурсовод в турфирмах г.Саратова. 2011-2017 - учитель истории и обществознания МБОУ СОШ с.Грачевка Петровского района Саратовской области. 2007-2017  - педагог-экскурсовод, </a:t>
            </a:r>
            <a:r>
              <a:rPr lang="ru-RU" sz="3600" b="1" dirty="0" err="1" smtClean="0"/>
              <a:t>Этно-археологический</a:t>
            </a:r>
            <a:r>
              <a:rPr lang="ru-RU" sz="3600" b="1" dirty="0" smtClean="0"/>
              <a:t> комплекс «Затерянный мир» Ростовской области. 2017 - педагог дополнительного образования – МБОУ ДО «Детско-юношеский центр г.Петровска Саратовской области».</a:t>
            </a:r>
          </a:p>
          <a:p>
            <a:pPr marL="0" indent="0">
              <a:buNone/>
            </a:pPr>
            <a:r>
              <a:rPr lang="ru-RU" sz="3600" b="1" dirty="0" smtClean="0"/>
              <a:t>Достижения:</a:t>
            </a:r>
          </a:p>
          <a:p>
            <a:pPr marL="0" indent="0">
              <a:buNone/>
            </a:pPr>
            <a:r>
              <a:rPr lang="ru-RU" sz="3600" b="1" dirty="0" smtClean="0"/>
              <a:t>1.Имеются научные труды по археологии, педагогике, туризму. Два учебника «Музееведение» и «Индустрия туризма» применяются для учащихся </a:t>
            </a:r>
            <a:r>
              <a:rPr lang="ru-RU" sz="3600" b="1" dirty="0" err="1" smtClean="0"/>
              <a:t>среднеспециальных</a:t>
            </a:r>
            <a:r>
              <a:rPr lang="ru-RU" sz="3600" b="1" dirty="0" smtClean="0"/>
              <a:t> учебных заведений туристского профиля России.</a:t>
            </a:r>
          </a:p>
          <a:p>
            <a:pPr marL="0" indent="0">
              <a:buNone/>
            </a:pPr>
            <a:r>
              <a:rPr lang="ru-RU" sz="3600" b="1" dirty="0" smtClean="0"/>
              <a:t>Всего: </a:t>
            </a:r>
          </a:p>
          <a:p>
            <a:pPr marL="0" indent="0">
              <a:buNone/>
            </a:pPr>
            <a:r>
              <a:rPr lang="ru-RU" sz="3600" b="1" dirty="0" smtClean="0"/>
              <a:t>9 печатных статей по археологии (Золотая Орда), 4 – по музейной педагогике, 8 – по школьной педагогике.</a:t>
            </a:r>
          </a:p>
          <a:p>
            <a:pPr marL="0" indent="0">
              <a:buNone/>
            </a:pPr>
            <a:r>
              <a:rPr lang="ru-RU" sz="3600" b="1" dirty="0" smtClean="0"/>
              <a:t>10 научно-популярных книг по истории России, педагогике, туризму, истории кулинарии.</a:t>
            </a:r>
          </a:p>
          <a:p>
            <a:pPr marL="0" indent="0">
              <a:buNone/>
            </a:pPr>
            <a:r>
              <a:rPr lang="ru-RU" sz="3600" b="1" dirty="0" smtClean="0"/>
              <a:t>Исследовательская статья «Древности Петровского края» в «Петровских вестях» - 2014 год.</a:t>
            </a:r>
          </a:p>
          <a:p>
            <a:pPr marL="0" indent="0">
              <a:buNone/>
            </a:pPr>
            <a:r>
              <a:rPr lang="ru-RU" sz="3600" b="1" dirty="0" smtClean="0"/>
              <a:t>2.В течение 23 лет – участие в полевых экспедициях в Саратовской, Ростовской, Тверской областях, в Крыму и Ставропольском крае.</a:t>
            </a:r>
          </a:p>
          <a:p>
            <a:pPr marL="0" indent="0">
              <a:buNone/>
            </a:pPr>
            <a:r>
              <a:rPr lang="ru-RU" sz="3600" b="1" dirty="0" smtClean="0"/>
              <a:t>3.Разработка коммерческих театрализованных экскурсий «Путешествие в прошлое». Всего за 10 лет работы проведено более 100 мероприятий для школ Саратова и области и туристских групп на Алексеевском городище и на озере Став (г.Энгельс).</a:t>
            </a:r>
          </a:p>
          <a:p>
            <a:pPr marL="0" indent="0">
              <a:buNone/>
            </a:pPr>
            <a:r>
              <a:rPr lang="ru-RU" sz="3600" b="1" dirty="0" smtClean="0"/>
              <a:t>4.Выиграно два </a:t>
            </a:r>
            <a:r>
              <a:rPr lang="ru-RU" sz="3600" b="1" dirty="0" err="1" smtClean="0"/>
              <a:t>грантовских</a:t>
            </a:r>
            <a:r>
              <a:rPr lang="ru-RU" sz="3600" b="1" dirty="0" smtClean="0"/>
              <a:t> проекта: «Половецкий стан» - 1999 год и «Путешествие в прошлое» - 2001 год (совместно с клубом исторического фехтования «Покровская Застава», г.Энгельс).</a:t>
            </a:r>
          </a:p>
          <a:p>
            <a:pPr marL="0" indent="0">
              <a:buNone/>
            </a:pPr>
            <a:r>
              <a:rPr lang="ru-RU" sz="3600" b="1" dirty="0" smtClean="0"/>
              <a:t>5.Участие в Региональных конкурсах педагогического мастерства «Сердце отдаю детям»: 1998 год – выход в финал, 2012 год – 3 место, 2019 год – 2 место.</a:t>
            </a:r>
          </a:p>
          <a:p>
            <a:pPr marL="0" indent="0">
              <a:buNone/>
            </a:pPr>
            <a:r>
              <a:rPr lang="ru-RU" sz="3600" b="1" dirty="0" smtClean="0"/>
              <a:t>6.Руководство музеем «Петровский патриот» при ДЮЦ г.Петровска (создание экспозиции, составление Книги описей, разработка Устава, организация авторских тематических экскурсий и театрализованных мероприятий). Проведение музейных уроков мужества, Круглых столов, игровых программа. По итогам работы Музей вошел в Ассоциацию школьных музеев Саратовской области.</a:t>
            </a:r>
          </a:p>
          <a:p>
            <a:pPr marL="0" indent="0">
              <a:buNone/>
            </a:pPr>
            <a:r>
              <a:rPr lang="ru-RU" sz="3600" b="1" dirty="0" smtClean="0"/>
              <a:t>10.Почетные грамоты и дипломы всех степеней и уровней.</a:t>
            </a:r>
          </a:p>
          <a:p>
            <a:endParaRPr lang="ru-RU" sz="3600" dirty="0" smtClean="0"/>
          </a:p>
          <a:p>
            <a:endParaRPr lang="ru-RU" sz="3600" dirty="0" smtClean="0"/>
          </a:p>
          <a:p>
            <a:endParaRPr lang="ru-RU" sz="3600" dirty="0" smtClean="0"/>
          </a:p>
          <a:p>
            <a:endParaRPr lang="ru-RU" dirty="0"/>
          </a:p>
        </p:txBody>
      </p:sp>
      <p:pic>
        <p:nvPicPr>
          <p:cNvPr id="5" name="Содержимое 4" descr="Фото 3. Общий план первого зала.JPG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/>
          <a:srcRect t="4434" r="2000" b="4672"/>
          <a:stretch/>
        </p:blipFill>
        <p:spPr>
          <a:xfrm>
            <a:off x="5614988" y="447675"/>
            <a:ext cx="3529012" cy="295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97238" y="87313"/>
            <a:ext cx="5846762" cy="360362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Comic Sans MS" panose="030F0702030302020204" pitchFamily="66" charset="0"/>
              </a:rPr>
              <a:t>Руководитель музея Матюхина Юлия Алексеевна</a:t>
            </a:r>
            <a:endParaRPr lang="ru-RU" sz="1800" dirty="0">
              <a:latin typeface="Comic Sans MS" panose="030F0702030302020204" pitchFamily="66" charset="0"/>
            </a:endParaRPr>
          </a:p>
        </p:txBody>
      </p:sp>
      <p:pic>
        <p:nvPicPr>
          <p:cNvPr id="1027" name="Picture 3" descr="C:\Users\Admin\Desktop\ДЮц новое\по музею\Слайд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0100" y="433078"/>
            <a:ext cx="1608752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Admin\Desktop\ДЮц новое\конкурсы\дипломы и сертификаты\Аткарск-2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38866" y="3246645"/>
            <a:ext cx="1547664" cy="2370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337304951"/>
              </p:ext>
            </p:extLst>
          </p:nvPr>
        </p:nvGraphicFramePr>
        <p:xfrm>
          <a:off x="5233881" y="2794740"/>
          <a:ext cx="1714751" cy="2335808"/>
        </p:xfrm>
        <a:graphic>
          <a:graphicData uri="http://schemas.openxmlformats.org/presentationml/2006/ole">
            <p:oleObj spid="_x0000_s1035" name="Документ" r:id="rId6" imgW="5959885" imgH="7944405" progId="Word.Document.12">
              <p:embed/>
            </p:oleObj>
          </a:graphicData>
        </a:graphic>
      </p:graphicFrame>
      <p:pic>
        <p:nvPicPr>
          <p:cNvPr id="1028" name="Picture 4" descr="C:\Users\Admin\Desktop\конкурс цифровых музеев\Сертификаты и грамоты\photo_2022-08-09_21-03-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1284" y="2671616"/>
            <a:ext cx="1656184" cy="2100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Admin\Desktop\конкурс цифровых музеев\Сертификаты и грамоты\photo_2022-08-09_21-03-2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800000">
            <a:off x="6268327" y="4482642"/>
            <a:ext cx="1596103" cy="2268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C:\Users\Admin\Desktop\конкурс цифровых музеев\Сертификаты и грамоты\photo_2022-08-09_21-03-3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41047" y="4368191"/>
            <a:ext cx="1723041" cy="2420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6" y="855879"/>
            <a:ext cx="4608512" cy="1143000"/>
          </a:xfrm>
        </p:spPr>
        <p:txBody>
          <a:bodyPr>
            <a:noAutofit/>
          </a:bodyPr>
          <a:lstStyle/>
          <a:p>
            <a:pPr algn="l"/>
            <a:r>
              <a:rPr lang="ru-RU" sz="1400" dirty="0"/>
              <a:t> </a:t>
            </a:r>
            <a:r>
              <a:rPr lang="ru-RU" sz="1400" dirty="0" smtClean="0"/>
              <a:t>        </a:t>
            </a:r>
            <a:r>
              <a:rPr lang="ru-RU" sz="1400" b="1" dirty="0" smtClean="0"/>
              <a:t>Самые активные и креативные помощники музея «Петровский патриот» – обучающиеся 10 класса школы №8 г.Петровска, юнармейцы, вместе со своим классным руководителем Захаровой Ольгой Геннадиевной. На протяжении трех лет, с 7 класса, ребята являются постоянными участниками конкурсов, конференций, открытых уроков, и за это время достигли блестящих результатов: получены дипломы за призовые места, сняты видеоролики, информация размещается в </a:t>
            </a:r>
            <a:r>
              <a:rPr lang="ru-RU" sz="1400" b="1" dirty="0" err="1" smtClean="0"/>
              <a:t>соцсетях</a:t>
            </a:r>
            <a:r>
              <a:rPr lang="ru-RU" sz="1400" b="1" dirty="0" smtClean="0"/>
              <a:t>. </a:t>
            </a:r>
            <a:br>
              <a:rPr lang="ru-RU" sz="1400" b="1" dirty="0" smtClean="0"/>
            </a:br>
            <a:r>
              <a:rPr lang="ru-RU" sz="1400" b="1" dirty="0" smtClean="0"/>
              <a:t>        Демина Анастасия и Машкова Алена признаны лучшими экскурсоводами на Международном конкурсе «Нас миллионы панфиловцев!»</a:t>
            </a:r>
            <a:endParaRPr lang="ru-RU" sz="1400" b="1" dirty="0"/>
          </a:p>
        </p:txBody>
      </p:sp>
      <p:pic>
        <p:nvPicPr>
          <p:cNvPr id="3074" name="Picture 2" descr="C:\Users\Admin\Desktop\ДЮц новое\дипломы и сертификаты\photo_2022-06-23_09-57-5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852936"/>
            <a:ext cx="2736304" cy="3938335"/>
          </a:xfrm>
          <a:prstGeom prst="rect">
            <a:avLst/>
          </a:prstGeom>
          <a:noFill/>
        </p:spPr>
      </p:pic>
      <p:pic>
        <p:nvPicPr>
          <p:cNvPr id="3075" name="Picture 3" descr="C:\Users\Admin\Desktop\ДЮц новое\фото для мероприятий\фото новые\фото открытый урок\IMG-20201217-WA0021.jpg"/>
          <p:cNvPicPr>
            <a:picLocks noChangeAspect="1" noChangeArrowheads="1"/>
          </p:cNvPicPr>
          <p:nvPr/>
        </p:nvPicPr>
        <p:blipFill rotWithShape="1">
          <a:blip r:embed="rId3" cstate="print"/>
          <a:srcRect l="6666" r="3342" b="22000"/>
          <a:stretch/>
        </p:blipFill>
        <p:spPr bwMode="auto">
          <a:xfrm>
            <a:off x="4139952" y="3573016"/>
            <a:ext cx="3888432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Содержимое 4" descr="конкурс экскурсоводо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188640"/>
            <a:ext cx="2227989" cy="3210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2230" y="1196752"/>
            <a:ext cx="327585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1400" b="1" dirty="0" smtClean="0"/>
              <a:t>        Творческие таланты проявляют и обучающиеся школы села Грачевка, где уже 10 лет ведутся занятия кружка «Искатели» туристско-краеведческой направленности. Ребята часто посещают музей, изучают местный краеведческий материал, пишут интересные исследования. Одной из активных участниц работы музея «Петровский патриот» на протяжении четырех лет являлась </a:t>
            </a:r>
            <a:r>
              <a:rPr lang="ru-RU" sz="1400" b="1" dirty="0" err="1" smtClean="0"/>
              <a:t>Щепакина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Снежанна</a:t>
            </a:r>
            <a:r>
              <a:rPr lang="ru-RU" sz="1400" b="1" dirty="0" smtClean="0"/>
              <a:t>, в 2022 году закончившая 9 классов. Сейчас растет новая смена –  пяти- и шестиклассники вместе  с руководителем продленной группы </a:t>
            </a:r>
            <a:r>
              <a:rPr lang="ru-RU" sz="1400" b="1" dirty="0" err="1" smtClean="0"/>
              <a:t>Щепакиной</a:t>
            </a:r>
            <a:r>
              <a:rPr lang="ru-RU" sz="1400" b="1" dirty="0" smtClean="0"/>
              <a:t> Антониной Владимировной</a:t>
            </a:r>
            <a:endParaRPr lang="ru-RU" sz="1400" b="1" dirty="0"/>
          </a:p>
        </p:txBody>
      </p:sp>
      <p:pic>
        <p:nvPicPr>
          <p:cNvPr id="6" name="Содержимое 5" descr="IMG-20220808-WA0012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532098" y="261870"/>
            <a:ext cx="1855444" cy="2478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944903573"/>
              </p:ext>
            </p:extLst>
          </p:nvPr>
        </p:nvGraphicFramePr>
        <p:xfrm>
          <a:off x="4659830" y="2872813"/>
          <a:ext cx="4176464" cy="3769986"/>
        </p:xfrm>
        <a:graphic>
          <a:graphicData uri="http://schemas.openxmlformats.org/presentationml/2006/ole">
            <p:oleObj spid="_x0000_s2058" name="Acrobat Document" r:id="rId4" imgW="5667128" imgH="8019988" progId="AcroExch.Document.11">
              <p:embed/>
            </p:oleObj>
          </a:graphicData>
        </a:graphic>
      </p:graphicFrame>
      <p:pic>
        <p:nvPicPr>
          <p:cNvPr id="2051" name="Picture 3" descr="C:\Users\Admin\Desktop\ДЮц новое\фото для мероприятий\фото новые\мастер-класс и выставка\DSC03621.JPG"/>
          <p:cNvPicPr>
            <a:picLocks noChangeAspect="1" noChangeArrowheads="1"/>
          </p:cNvPicPr>
          <p:nvPr/>
        </p:nvPicPr>
        <p:blipFill rotWithShape="1">
          <a:blip r:embed="rId5" cstate="print"/>
          <a:srcRect l="8947" t="30426"/>
          <a:stretch/>
        </p:blipFill>
        <p:spPr bwMode="auto">
          <a:xfrm>
            <a:off x="5541554" y="368690"/>
            <a:ext cx="3365764" cy="1965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 descr="C:\Users\Admin\Desktop\ДЮц новое\фото для мероприятий\фото новые\Новая папка\DSC051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3539" y="3645024"/>
            <a:ext cx="3938421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latin typeface="Comic Sans MS" panose="030F0702030302020204" pitchFamily="66" charset="0"/>
              </a:rPr>
              <a:t>Новый Год на старый лад, или</a:t>
            </a:r>
            <a:br>
              <a:rPr lang="ru-RU" sz="3200" dirty="0" smtClean="0">
                <a:latin typeface="Comic Sans MS" panose="030F0702030302020204" pitchFamily="66" charset="0"/>
              </a:rPr>
            </a:br>
            <a:r>
              <a:rPr lang="ru-RU" sz="3200" dirty="0" smtClean="0">
                <a:latin typeface="Comic Sans MS" panose="030F0702030302020204" pitchFamily="66" charset="0"/>
              </a:rPr>
              <a:t>Путешествие в страну старинных новогодних украшений</a:t>
            </a:r>
            <a:endParaRPr lang="ru-RU" sz="3200" dirty="0">
              <a:latin typeface="Comic Sans MS" panose="030F0702030302020204" pitchFamily="66" charset="0"/>
            </a:endParaRPr>
          </a:p>
        </p:txBody>
      </p:sp>
      <p:pic>
        <p:nvPicPr>
          <p:cNvPr id="5" name="Содержимое 4" descr="DSC0467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204864"/>
            <a:ext cx="4038600" cy="3676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Содержимое 6" descr="DSCN4101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b="21817"/>
          <a:stretch/>
        </p:blipFill>
        <p:spPr>
          <a:xfrm>
            <a:off x="4557159" y="2420888"/>
            <a:ext cx="4324672" cy="3096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619</TotalTime>
  <Words>2346</Words>
  <Application>Microsoft Office PowerPoint</Application>
  <PresentationFormat>Экран (4:3)</PresentationFormat>
  <Paragraphs>201</Paragraphs>
  <Slides>21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Тема Office</vt:lpstr>
      <vt:lpstr>CorelDRAW</vt:lpstr>
      <vt:lpstr>Документ</vt:lpstr>
      <vt:lpstr>Acrobat Document</vt:lpstr>
      <vt:lpstr>Муниципальное бюджетное учреждение дополнительного образования «Детско-юношеский центр г.Петровска Саратовской области» Саратовская область, Петровское муниципальное образование, г.Петровск, ул.Гоголя, 53 «Лучший городской школьный музей»</vt:lpstr>
      <vt:lpstr>Уставные документы</vt:lpstr>
      <vt:lpstr>Научная концепция экспозиции и научно-просветительской деятельности историко-краеведческого музея «Петровский патриот»</vt:lpstr>
      <vt:lpstr>Направления деятельности музея</vt:lpstr>
      <vt:lpstr>Жизнь и деятельность музея «Петровский патриот»</vt:lpstr>
      <vt:lpstr>Руководитель музея Матюхина Юлия Алексеевна</vt:lpstr>
      <vt:lpstr>         Самые активные и креативные помощники музея «Петровский патриот» – обучающиеся 10 класса школы №8 г.Петровска, юнармейцы, вместе со своим классным руководителем Захаровой Ольгой Геннадиевной. На протяжении трех лет, с 7 класса, ребята являются постоянными участниками конкурсов, конференций, открытых уроков, и за это время достигли блестящих результатов: получены дипломы за призовые места, сняты видеоролики, информация размещается в соцсетях.          Демина Анастасия и Машкова Алена признаны лучшими экскурсоводами на Международном конкурсе «Нас миллионы панфиловцев!»</vt:lpstr>
      <vt:lpstr>        Творческие таланты проявляют и обучающиеся школы села Грачевка, где уже 10 лет ведутся занятия кружка «Искатели» туристско-краеведческой направленности. Ребята часто посещают музей, изучают местный краеведческий материал, пишут интересные исследования. Одной из активных участниц работы музея «Петровский патриот» на протяжении четырех лет являлась Щепакина Снежанна, в 2022 году закончившая 9 классов. Сейчас растет новая смена –  пяти- и шестиклассники вместе  с руководителем продленной группы Щепакиной Антониной Владимировной</vt:lpstr>
      <vt:lpstr>Новый Год на старый лад, или Путешествие в страну старинных новогодних украшений</vt:lpstr>
      <vt:lpstr>        Тематическая выставка «Старинные новогодние игрушки» проходила в реальном и онлайн-формате в декабре-январе уже три раза и стала традиционной. На базе выставки проводятся интерактивные экскурсии и театрализованные мероприятия. Многие посетители, став гостями выставки, приносят в дар музею старинные игрушки из семейных коллекций; количество экспонатов, среди которых много уникальных, выросло до пятисот. За все время работы выставки ее посетило более семисот человек (воспитанники детских садов, школьники, студенты, родители, педагоги, гости Петровска)</vt:lpstr>
      <vt:lpstr>У всех есть дома свой семейный клад — Богатым от него никто не станет, Но бережно сокровища хранят В коробке или в старом чемодане. Они хрупки, блестящи и тонки, И красоты волшебно-филигранной! Они разбиться могут на куски, И жалко их бывает несказанно! Их ценность не в каратах, не в цене, Но, нам передаваясь по наследству, Они рождают трепет в глубине, Что дорог и знаком любому с детства.</vt:lpstr>
      <vt:lpstr>Каждый музей гордится своими экспонатами; есть уникальные артефакты и в музее «Петровский патриот». Расскажем о самых ярких.   Первые два – археологические находки.</vt:lpstr>
      <vt:lpstr>Следующие предметы относятся к этнографическим артефактам</vt:lpstr>
      <vt:lpstr>Интересные артефакты первой половины XX столетия</vt:lpstr>
      <vt:lpstr>В экспозиции, посвященной Великой Отечественной войне, выставлены подлинные артефакты: фронтовые письма и фотографии</vt:lpstr>
      <vt:lpstr>«Мы помним»</vt:lpstr>
      <vt:lpstr>Оцифровка охватила более 50% всех экспонатов музея:  при переходе на дистанционное обучение в 2018 году педагогами Еленой Кудашкиной и Юлией Матюхиной при помощи активистов-юнармейцев было отснято большинство экспонатов основного фонда. Этому способствовало размещение  на специальном сайте ДЮЦ цикла онлайн-экскурсий «История одного экспоната» (всего было подготовлено 12 легенд). Для участия в конкурсах разных уровней, в том числе в грантовских проектах «Старший брат Санкт-Петербурга» и «С миру по нитке» отснимались винтажные новогодние игрушки, одежда, предметы быта и археологии, старинная вышивка, предметы военного времени, фронтовые письма и фотографии, целые разделы экспозиции. На сайт и в социальных сетях размещались видеоролики с виртуальными экскурсиями: «Новые экспонаты музея «Петровский патриот», «Глиняная посуда», «Как жили древние люди», «Народы Петровского края». На базе музея регулярно проходят Муниципальные творческие онлайн-конкурсы краеведческой тематики, материалы которых размещаются в социальных сетях и на сайте ДЮЦ. </vt:lpstr>
      <vt:lpstr>Фрагменты экспозиции</vt:lpstr>
      <vt:lpstr>С марта 2022 года фотографируются и выкладываются на сайт ДЮЦ абсолютно все новые поступления, количество которых за последние полгода превысило 100 предметов, а также фотографии экскурсий и театрализованных мероприятий, в которых используются экспонаты экспозиции. В планах – продолжение оцифровки и подготовка новых виртуальных экскурсий и видеороликов под девизом музея: </vt:lpstr>
      <vt:lpstr>Стенд СВО</vt:lpstr>
      <vt:lpstr>Этапы оцифровки: 1. Сентябрь – декабрь 2022 года - Раздел археологии (всего предметов основного фонда – 94, из них оцифровано 9). 2. Сентябрь – декабрь 2022 года - этнография (всего предметов – 387, из них оцифровано 210). 3.Январь-февраль 2023 года - артефакты периода Великой Отечественной войны (из 32 предметов оцифровано 29, включая новые поступления). 4.Февраль 2023 года - винтажная одежда, бытовые предметы, мебель (на сегодняшний день оцифровано около 60% всех экспонатов). 5.Март 2023 года - предметы, раскрывающие историю комсомольского, пионерского и октябрятского движений (оцифровка только начата). 6.Март-апрель 2023 года - детские  и новогодние игрушки, школьные принадлежности (уже оцифровано более 75%). 7.Май 2023 года - книги, открытки, фотоальбомы, вязанье и вышивка второй половины XX столетия (оцифровка только начнется). 8.Постоянно – экспонаты для продолжения цикла виртуальных экскурсий и новые поступления. 9.Фото для подготовки афиш музея и грантовских проектов.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учреждение дополнительного образования «Детско-юношеский центр г.Петровска Саратовской области» Саратовская область, Петровское муниципальное образование, г.Петровск, ул.Гоголя, 53 «Лучший городской школьный музей»</dc:title>
  <dc:creator>Admin</dc:creator>
  <cp:lastModifiedBy>Admin</cp:lastModifiedBy>
  <cp:revision>121</cp:revision>
  <dcterms:created xsi:type="dcterms:W3CDTF">2022-08-01T14:02:59Z</dcterms:created>
  <dcterms:modified xsi:type="dcterms:W3CDTF">2024-04-03T02:33:04Z</dcterms:modified>
</cp:coreProperties>
</file>